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16da6b6b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16da6b6b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16b0e9f0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316b0e9f0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316da6b6b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316da6b6b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16da6b6b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316da6b6b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16b0e9f0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316b0e9f0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316da6b6b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316da6b6b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16da6b6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16da6b6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316da6b6bf_8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3316da6b6bf_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16da6b6bf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316da6b6bf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16da6b6b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316da6b6b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316b0e9f0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316b0e9f0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16da6b6b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316da6b6b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316da6b6b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316da6b6b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316da6b6b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316da6b6b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16da6b6b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16da6b6b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316da6b6bf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316da6b6b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316da6b6b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316da6b6b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316da6b6bf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316da6b6bf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316da6b6bf_9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316da6b6bf_9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316da6b6bf_9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316da6b6bf_9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316b0e9f0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316b0e9f0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16b0e9f0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16b0e9f0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316b0e9f0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316b0e9f0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316b0e9f0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316b0e9f0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316b0e9f0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316b0e9f0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316b0e9f0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316b0e9f0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316b0e9f0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316b0e9f0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16da6b6bf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316da6b6bf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16b0e9f0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16b0e9f0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16b0e9f0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316b0e9f0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16b0e9f0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16b0e9f0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11.png"/><Relationship Id="rId13" Type="http://schemas.openxmlformats.org/officeDocument/2006/relationships/image" Target="../media/image2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50.gif"/><Relationship Id="rId6" Type="http://schemas.openxmlformats.org/officeDocument/2006/relationships/image" Target="../media/image31.png"/><Relationship Id="rId7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Relationship Id="rId5" Type="http://schemas.openxmlformats.org/officeDocument/2006/relationships/image" Target="../media/image33.png"/><Relationship Id="rId6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47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leeseasign.dothome.co.kr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4341925" y="3649200"/>
            <a:ext cx="3966000" cy="123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</a:rPr>
              <a:t>          팀 </a:t>
            </a:r>
            <a:r>
              <a:rPr lang="ko" sz="4000">
                <a:solidFill>
                  <a:schemeClr val="lt1"/>
                </a:solidFill>
              </a:rPr>
              <a:t>gIT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365900" y="1012125"/>
            <a:ext cx="28407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100">
                <a:solidFill>
                  <a:schemeClr val="lt1"/>
                </a:solidFill>
              </a:rPr>
              <a:t>BANK</a:t>
            </a:r>
            <a:endParaRPr b="1" sz="6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/>
          <p:nvPr/>
        </p:nvSpPr>
        <p:spPr>
          <a:xfrm>
            <a:off x="0" y="0"/>
            <a:ext cx="9144000" cy="8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0" y="0"/>
            <a:ext cx="1670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0" y="228600"/>
            <a:ext cx="1670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</a:rPr>
              <a:t>03.</a:t>
            </a:r>
            <a:br>
              <a:rPr b="1" lang="ko" sz="3200">
                <a:solidFill>
                  <a:schemeClr val="lt1"/>
                </a:solidFill>
              </a:rPr>
            </a:b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기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술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소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개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5141350" y="32400"/>
            <a:ext cx="388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solidFill>
                  <a:schemeClr val="dk1"/>
                </a:solidFill>
              </a:rPr>
              <a:t>프로젝트 기술</a:t>
            </a:r>
            <a:endParaRPr b="1" sz="4200">
              <a:solidFill>
                <a:schemeClr val="dk1"/>
              </a:solidFill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0" y="4626425"/>
            <a:ext cx="556800" cy="5172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1936150" y="969825"/>
            <a:ext cx="240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1"/>
                </a:solidFill>
              </a:rPr>
              <a:t>FRONT-END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5813973" y="931500"/>
            <a:ext cx="284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D9EAD3"/>
                </a:solidFill>
              </a:rPr>
              <a:t>관리</a:t>
            </a:r>
            <a:r>
              <a:rPr b="1" lang="ko" sz="3000">
                <a:solidFill>
                  <a:schemeClr val="lt1"/>
                </a:solidFill>
              </a:rPr>
              <a:t> &amp; </a:t>
            </a:r>
            <a:r>
              <a:rPr b="1" lang="ko" sz="3000">
                <a:solidFill>
                  <a:srgbClr val="F4CCCC"/>
                </a:solidFill>
              </a:rPr>
              <a:t>설계</a:t>
            </a:r>
            <a:endParaRPr b="1" sz="3000">
              <a:solidFill>
                <a:srgbClr val="F4CCCC"/>
              </a:solidFill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1744825" y="1597175"/>
            <a:ext cx="2789856" cy="169651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5405650" y="1568588"/>
            <a:ext cx="3662442" cy="1753704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175" y="1669300"/>
            <a:ext cx="744852" cy="744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2510" y="1655751"/>
            <a:ext cx="546922" cy="771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 rotWithShape="1">
          <a:blip r:embed="rId5">
            <a:alphaModFix/>
          </a:blip>
          <a:srcRect b="8085" l="10755" r="8436" t="9664"/>
          <a:stretch/>
        </p:blipFill>
        <p:spPr>
          <a:xfrm>
            <a:off x="2417868" y="2596535"/>
            <a:ext cx="773753" cy="59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8321" y="2562059"/>
            <a:ext cx="674687" cy="674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 rotWithShape="1">
          <a:blip r:embed="rId7">
            <a:alphaModFix/>
          </a:blip>
          <a:srcRect b="0" l="23641" r="22784" t="0"/>
          <a:stretch/>
        </p:blipFill>
        <p:spPr>
          <a:xfrm>
            <a:off x="3378578" y="1635500"/>
            <a:ext cx="773745" cy="812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9075" y="1895850"/>
            <a:ext cx="1005179" cy="423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0277" y="1845037"/>
            <a:ext cx="1280160" cy="4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27469" y="2248431"/>
            <a:ext cx="1533123" cy="86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 rotWithShape="1">
          <a:blip r:embed="rId11">
            <a:alphaModFix/>
          </a:blip>
          <a:srcRect b="19749" l="11384" r="11638" t="18571"/>
          <a:stretch/>
        </p:blipFill>
        <p:spPr>
          <a:xfrm>
            <a:off x="5636551" y="2449889"/>
            <a:ext cx="1551445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/>
          <p:nvPr/>
        </p:nvSpPr>
        <p:spPr>
          <a:xfrm>
            <a:off x="7699042" y="2449967"/>
            <a:ext cx="1092900" cy="460800"/>
          </a:xfrm>
          <a:prstGeom prst="rect">
            <a:avLst/>
          </a:prstGeom>
          <a:solidFill>
            <a:srgbClr val="FF6767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6416854" y="1904816"/>
            <a:ext cx="695100" cy="423900"/>
          </a:xfrm>
          <a:prstGeom prst="rect">
            <a:avLst/>
          </a:prstGeom>
          <a:solidFill>
            <a:srgbClr val="8FCC43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7718646" y="1905268"/>
            <a:ext cx="790200" cy="397200"/>
          </a:xfrm>
          <a:prstGeom prst="rect">
            <a:avLst/>
          </a:prstGeom>
          <a:solidFill>
            <a:srgbClr val="8FCC43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6131249" y="2492618"/>
            <a:ext cx="1056900" cy="354300"/>
          </a:xfrm>
          <a:prstGeom prst="rect">
            <a:avLst/>
          </a:prstGeom>
          <a:solidFill>
            <a:srgbClr val="8FCC43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 txBox="1"/>
          <p:nvPr/>
        </p:nvSpPr>
        <p:spPr>
          <a:xfrm>
            <a:off x="3432738" y="3322300"/>
            <a:ext cx="307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1"/>
                </a:solidFill>
              </a:rPr>
              <a:t>Code Assistant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3316075" y="3997396"/>
            <a:ext cx="3305934" cy="950184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2"/>
          <p:cNvPicPr preferRelativeResize="0"/>
          <p:nvPr/>
        </p:nvPicPr>
        <p:blipFill rotWithShape="1">
          <a:blip r:embed="rId12">
            <a:alphaModFix/>
          </a:blip>
          <a:srcRect b="20487" l="21409" r="21437" t="18466"/>
          <a:stretch/>
        </p:blipFill>
        <p:spPr>
          <a:xfrm>
            <a:off x="3701600" y="4100062"/>
            <a:ext cx="1239654" cy="74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11625" y="4260537"/>
            <a:ext cx="1441840" cy="42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2247925" y="1515525"/>
            <a:ext cx="13185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6000">
                <a:solidFill>
                  <a:schemeClr val="lt1"/>
                </a:solidFill>
              </a:rPr>
              <a:t>04.</a:t>
            </a:r>
            <a:endParaRPr b="1" sz="6000">
              <a:solidFill>
                <a:schemeClr val="lt1"/>
              </a:solidFill>
            </a:endParaRPr>
          </a:p>
        </p:txBody>
      </p:sp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4757300" y="1665600"/>
            <a:ext cx="3914100" cy="317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800">
                <a:solidFill>
                  <a:schemeClr val="lt1"/>
                </a:solidFill>
              </a:rPr>
              <a:t>분석 및 설계</a:t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rgbClr val="646464"/>
                </a:solidFill>
                <a:highlight>
                  <a:schemeClr val="dk1"/>
                </a:highlight>
              </a:rPr>
              <a:t>Chapter5 </a:t>
            </a:r>
            <a:r>
              <a:rPr lang="ko" sz="3000">
                <a:solidFill>
                  <a:schemeClr val="lt1"/>
                </a:solidFill>
                <a:highlight>
                  <a:schemeClr val="dk1"/>
                </a:highlight>
              </a:rPr>
              <a:t>네이밍룰</a:t>
            </a:r>
            <a:br>
              <a:rPr lang="ko" sz="3000">
                <a:solidFill>
                  <a:srgbClr val="646464"/>
                </a:solidFill>
                <a:highlight>
                  <a:schemeClr val="dk1"/>
                </a:highlight>
              </a:rPr>
            </a:br>
            <a:r>
              <a:rPr lang="ko" sz="3000">
                <a:solidFill>
                  <a:srgbClr val="646464"/>
                </a:solidFill>
                <a:highlight>
                  <a:schemeClr val="dk1"/>
                </a:highlight>
              </a:rPr>
              <a:t>Chapter6 </a:t>
            </a:r>
            <a:r>
              <a:rPr lang="ko" sz="3000">
                <a:solidFill>
                  <a:schemeClr val="lt1"/>
                </a:solidFill>
                <a:highlight>
                  <a:schemeClr val="dk1"/>
                </a:highlight>
              </a:rPr>
              <a:t>UI설계도</a:t>
            </a:r>
            <a:endParaRPr sz="30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4091526" y="1515525"/>
            <a:ext cx="32400" cy="362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/>
          <p:nvPr/>
        </p:nvSpPr>
        <p:spPr>
          <a:xfrm>
            <a:off x="0" y="0"/>
            <a:ext cx="9144000" cy="14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/>
          <p:nvPr/>
        </p:nvSpPr>
        <p:spPr>
          <a:xfrm>
            <a:off x="0" y="0"/>
            <a:ext cx="1670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 txBox="1"/>
          <p:nvPr/>
        </p:nvSpPr>
        <p:spPr>
          <a:xfrm>
            <a:off x="3671275" y="543000"/>
            <a:ext cx="534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solidFill>
                  <a:schemeClr val="dk1"/>
                </a:solidFill>
              </a:rPr>
              <a:t>네이밍 룰</a:t>
            </a:r>
            <a:endParaRPr b="1" sz="4200">
              <a:solidFill>
                <a:schemeClr val="dk1"/>
              </a:solidFill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0" y="4626425"/>
            <a:ext cx="556800" cy="5172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/>
          <p:cNvSpPr txBox="1"/>
          <p:nvPr/>
        </p:nvSpPr>
        <p:spPr>
          <a:xfrm>
            <a:off x="2548775" y="1692525"/>
            <a:ext cx="573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JavaScript</a:t>
            </a:r>
            <a:r>
              <a:rPr lang="ko" sz="1800">
                <a:solidFill>
                  <a:schemeClr val="lt1"/>
                </a:solidFill>
              </a:rPr>
              <a:t> </a:t>
            </a:r>
            <a:r>
              <a:rPr lang="ko" sz="1800">
                <a:solidFill>
                  <a:srgbClr val="646464"/>
                </a:solidFill>
              </a:rPr>
              <a:t>/</a:t>
            </a:r>
            <a:r>
              <a:rPr lang="ko" sz="1800">
                <a:solidFill>
                  <a:schemeClr val="lt1"/>
                </a:solidFill>
              </a:rPr>
              <a:t> </a:t>
            </a:r>
            <a:r>
              <a:rPr b="1" lang="ko" sz="1800">
                <a:solidFill>
                  <a:schemeClr val="lt1"/>
                </a:solidFill>
              </a:rPr>
              <a:t>jQuery</a:t>
            </a:r>
            <a:r>
              <a:rPr lang="ko" sz="1800">
                <a:solidFill>
                  <a:schemeClr val="lt1"/>
                </a:solidFill>
              </a:rPr>
              <a:t> 변수 및 함수 (싱클쿼트 ‘’)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2587288" y="2811450"/>
            <a:ext cx="573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id</a:t>
            </a:r>
            <a:r>
              <a:rPr lang="ko" sz="1800">
                <a:solidFill>
                  <a:schemeClr val="lt1"/>
                </a:solidFill>
              </a:rPr>
              <a:t> </a:t>
            </a:r>
            <a:r>
              <a:rPr lang="ko" sz="1800">
                <a:solidFill>
                  <a:srgbClr val="646464"/>
                </a:solidFill>
              </a:rPr>
              <a:t>/</a:t>
            </a:r>
            <a:r>
              <a:rPr lang="ko" sz="1800">
                <a:solidFill>
                  <a:schemeClr val="lt1"/>
                </a:solidFill>
              </a:rPr>
              <a:t> </a:t>
            </a:r>
            <a:r>
              <a:rPr b="1" lang="ko" sz="1800">
                <a:solidFill>
                  <a:schemeClr val="lt1"/>
                </a:solidFill>
              </a:rPr>
              <a:t>class </a:t>
            </a:r>
            <a:r>
              <a:rPr lang="ko" sz="1800">
                <a:solidFill>
                  <a:srgbClr val="646464"/>
                </a:solidFill>
              </a:rPr>
              <a:t>/</a:t>
            </a:r>
            <a:r>
              <a:rPr lang="ko" sz="1800">
                <a:solidFill>
                  <a:schemeClr val="lt1"/>
                </a:solidFill>
              </a:rPr>
              <a:t> </a:t>
            </a:r>
            <a:r>
              <a:rPr b="1" lang="ko" sz="1800">
                <a:solidFill>
                  <a:schemeClr val="lt1"/>
                </a:solidFill>
              </a:rPr>
              <a:t>파일</a:t>
            </a:r>
            <a:r>
              <a:rPr lang="ko" sz="1800">
                <a:solidFill>
                  <a:srgbClr val="646464"/>
                </a:solidFill>
              </a:rPr>
              <a:t> /</a:t>
            </a:r>
            <a:r>
              <a:rPr lang="ko" sz="1800">
                <a:solidFill>
                  <a:schemeClr val="lt1"/>
                </a:solidFill>
              </a:rPr>
              <a:t> </a:t>
            </a:r>
            <a:r>
              <a:rPr b="1" lang="ko" sz="1800">
                <a:solidFill>
                  <a:schemeClr val="lt1"/>
                </a:solidFill>
              </a:rPr>
              <a:t>폴더 </a:t>
            </a:r>
            <a:r>
              <a:rPr lang="ko" sz="1800">
                <a:solidFill>
                  <a:schemeClr val="lt1"/>
                </a:solidFill>
              </a:rPr>
              <a:t>명 (더블쿼트“”)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3">
            <a:alphaModFix/>
          </a:blip>
          <a:srcRect b="37438" l="2033" r="2024" t="47251"/>
          <a:stretch/>
        </p:blipFill>
        <p:spPr>
          <a:xfrm>
            <a:off x="2587275" y="3225575"/>
            <a:ext cx="5731825" cy="4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 rotWithShape="1">
          <a:blip r:embed="rId4">
            <a:alphaModFix/>
          </a:blip>
          <a:srcRect b="12730" l="2401" r="1923" t="14191"/>
          <a:stretch/>
        </p:blipFill>
        <p:spPr>
          <a:xfrm>
            <a:off x="2548775" y="4159200"/>
            <a:ext cx="5731800" cy="6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0" y="228600"/>
            <a:ext cx="16701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</a:rPr>
              <a:t>04.</a:t>
            </a:r>
            <a:br>
              <a:rPr b="1" lang="ko" sz="3200">
                <a:solidFill>
                  <a:schemeClr val="lt1"/>
                </a:solidFill>
              </a:rPr>
            </a:b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분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석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및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1000">
                <a:solidFill>
                  <a:schemeClr val="lt1"/>
                </a:solidFill>
              </a:rPr>
              <a:t> 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설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계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4575" y="2154225"/>
            <a:ext cx="545782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/>
          <p:nvPr/>
        </p:nvSpPr>
        <p:spPr>
          <a:xfrm>
            <a:off x="0" y="0"/>
            <a:ext cx="9144000" cy="87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5"/>
          <p:cNvSpPr/>
          <p:nvPr/>
        </p:nvSpPr>
        <p:spPr>
          <a:xfrm>
            <a:off x="0" y="0"/>
            <a:ext cx="1670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5"/>
          <p:cNvSpPr txBox="1"/>
          <p:nvPr/>
        </p:nvSpPr>
        <p:spPr>
          <a:xfrm>
            <a:off x="0" y="228600"/>
            <a:ext cx="16701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</a:rPr>
              <a:t>04.</a:t>
            </a:r>
            <a:br>
              <a:rPr b="1" lang="ko" sz="3200">
                <a:solidFill>
                  <a:schemeClr val="lt1"/>
                </a:solidFill>
              </a:rPr>
            </a:b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분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석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</a:rPr>
              <a:t> 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및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1000">
                <a:solidFill>
                  <a:schemeClr val="lt1"/>
                </a:solidFill>
              </a:rPr>
              <a:t> 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설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계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3662025" y="43650"/>
            <a:ext cx="534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solidFill>
                  <a:schemeClr val="dk1"/>
                </a:solidFill>
              </a:rPr>
              <a:t>UI 설계도</a:t>
            </a:r>
            <a:endParaRPr b="1" sz="4200">
              <a:solidFill>
                <a:schemeClr val="dk1"/>
              </a:solidFill>
            </a:endParaRPr>
          </a:p>
        </p:txBody>
      </p:sp>
      <p:sp>
        <p:nvSpPr>
          <p:cNvPr id="216" name="Google Shape;216;p25"/>
          <p:cNvSpPr/>
          <p:nvPr/>
        </p:nvSpPr>
        <p:spPr>
          <a:xfrm>
            <a:off x="0" y="4626425"/>
            <a:ext cx="556800" cy="5172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800" y="983300"/>
            <a:ext cx="5147448" cy="405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2247925" y="1515525"/>
            <a:ext cx="13185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6000">
                <a:solidFill>
                  <a:schemeClr val="lt1"/>
                </a:solidFill>
              </a:rPr>
              <a:t>05.</a:t>
            </a:r>
            <a:endParaRPr b="1" sz="6000">
              <a:solidFill>
                <a:schemeClr val="lt1"/>
              </a:solidFill>
            </a:endParaRPr>
          </a:p>
        </p:txBody>
      </p:sp>
      <p:sp>
        <p:nvSpPr>
          <p:cNvPr id="223" name="Google Shape;223;p26"/>
          <p:cNvSpPr txBox="1"/>
          <p:nvPr>
            <p:ph idx="1" type="body"/>
          </p:nvPr>
        </p:nvSpPr>
        <p:spPr>
          <a:xfrm>
            <a:off x="4757300" y="1665600"/>
            <a:ext cx="3914100" cy="317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800">
                <a:solidFill>
                  <a:schemeClr val="lt1"/>
                </a:solidFill>
              </a:rPr>
              <a:t>기</a:t>
            </a:r>
            <a:r>
              <a:rPr b="1" lang="ko" sz="4800">
                <a:solidFill>
                  <a:schemeClr val="lt1"/>
                </a:solidFill>
              </a:rPr>
              <a:t>능 설명</a:t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rgbClr val="646464"/>
                </a:solidFill>
                <a:highlight>
                  <a:schemeClr val="dk1"/>
                </a:highlight>
              </a:rPr>
              <a:t>Chapter7 </a:t>
            </a:r>
            <a:br>
              <a:rPr lang="ko" sz="3000">
                <a:solidFill>
                  <a:srgbClr val="646464"/>
                </a:solidFill>
                <a:highlight>
                  <a:schemeClr val="dk1"/>
                </a:highlight>
              </a:rPr>
            </a:br>
            <a:r>
              <a:rPr lang="ko" sz="3000">
                <a:solidFill>
                  <a:schemeClr val="lt1"/>
                </a:solidFill>
                <a:highlight>
                  <a:schemeClr val="dk1"/>
                </a:highlight>
              </a:rPr>
              <a:t>프로젝트 사용 기술</a:t>
            </a:r>
            <a:endParaRPr sz="30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4091526" y="1515525"/>
            <a:ext cx="32400" cy="362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/>
          <p:nvPr/>
        </p:nvSpPr>
        <p:spPr>
          <a:xfrm>
            <a:off x="0" y="0"/>
            <a:ext cx="9144000" cy="14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7"/>
          <p:cNvSpPr/>
          <p:nvPr/>
        </p:nvSpPr>
        <p:spPr>
          <a:xfrm>
            <a:off x="0" y="0"/>
            <a:ext cx="1670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7"/>
          <p:cNvSpPr txBox="1"/>
          <p:nvPr/>
        </p:nvSpPr>
        <p:spPr>
          <a:xfrm>
            <a:off x="0" y="228600"/>
            <a:ext cx="1670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</a:rPr>
              <a:t>05.</a:t>
            </a:r>
            <a:br>
              <a:rPr b="1" lang="ko" sz="3200">
                <a:solidFill>
                  <a:schemeClr val="lt1"/>
                </a:solidFill>
              </a:rPr>
            </a:b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기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능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설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명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3671275" y="543000"/>
            <a:ext cx="534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solidFill>
                  <a:schemeClr val="dk1"/>
                </a:solidFill>
              </a:rPr>
              <a:t>메인 페이지</a:t>
            </a:r>
            <a:endParaRPr b="1" sz="4200">
              <a:solidFill>
                <a:schemeClr val="dk1"/>
              </a:solidFill>
            </a:endParaRPr>
          </a:p>
        </p:txBody>
      </p:sp>
      <p:sp>
        <p:nvSpPr>
          <p:cNvPr id="233" name="Google Shape;233;p27"/>
          <p:cNvSpPr/>
          <p:nvPr/>
        </p:nvSpPr>
        <p:spPr>
          <a:xfrm>
            <a:off x="0" y="4626425"/>
            <a:ext cx="556800" cy="5172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100" y="1854225"/>
            <a:ext cx="7169101" cy="271995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/>
          <p:nvPr/>
        </p:nvSpPr>
        <p:spPr>
          <a:xfrm>
            <a:off x="1706325" y="46850"/>
            <a:ext cx="38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B7B7B7"/>
                </a:solidFill>
              </a:rPr>
              <a:t>김예진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/>
          <p:nvPr/>
        </p:nvSpPr>
        <p:spPr>
          <a:xfrm>
            <a:off x="0" y="0"/>
            <a:ext cx="9144000" cy="14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"/>
          <p:cNvSpPr/>
          <p:nvPr/>
        </p:nvSpPr>
        <p:spPr>
          <a:xfrm>
            <a:off x="0" y="0"/>
            <a:ext cx="1670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"/>
          <p:cNvSpPr txBox="1"/>
          <p:nvPr/>
        </p:nvSpPr>
        <p:spPr>
          <a:xfrm>
            <a:off x="0" y="228600"/>
            <a:ext cx="1670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</a:rPr>
              <a:t>05.</a:t>
            </a:r>
            <a:br>
              <a:rPr b="1" lang="ko" sz="3200">
                <a:solidFill>
                  <a:schemeClr val="lt1"/>
                </a:solidFill>
              </a:rPr>
            </a:b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기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능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설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명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3671275" y="543000"/>
            <a:ext cx="534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solidFill>
                  <a:schemeClr val="dk1"/>
                </a:solidFill>
              </a:rPr>
              <a:t>메인 페이지</a:t>
            </a:r>
            <a:endParaRPr b="1" sz="4200">
              <a:solidFill>
                <a:schemeClr val="dk1"/>
              </a:solidFill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0" y="4626425"/>
            <a:ext cx="556800" cy="5172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100" y="1641875"/>
            <a:ext cx="7169102" cy="306121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 txBox="1"/>
          <p:nvPr/>
        </p:nvSpPr>
        <p:spPr>
          <a:xfrm>
            <a:off x="1706325" y="46850"/>
            <a:ext cx="38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B7B7B7"/>
                </a:solidFill>
              </a:rPr>
              <a:t>김예진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/>
          <p:nvPr/>
        </p:nvSpPr>
        <p:spPr>
          <a:xfrm>
            <a:off x="0" y="0"/>
            <a:ext cx="9144000" cy="75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0" y="0"/>
            <a:ext cx="1015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0" y="228600"/>
            <a:ext cx="1015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05.</a:t>
            </a:r>
            <a:br>
              <a:rPr b="1" i="0" lang="ko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</a:t>
            </a:r>
            <a:br>
              <a:rPr b="0" i="0" lang="ko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능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설</a:t>
            </a:r>
            <a:br>
              <a:rPr b="0" i="0" lang="ko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명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3799111" y="1579"/>
            <a:ext cx="534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ko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은행소개​</a:t>
            </a:r>
            <a:endParaRPr b="1" i="0" sz="4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0" y="4626425"/>
            <a:ext cx="556800" cy="5172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1699719" y="873376"/>
            <a:ext cx="1147200" cy="276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실제 화면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9"/>
          <p:cNvSpPr/>
          <p:nvPr/>
        </p:nvSpPr>
        <p:spPr>
          <a:xfrm rot="5400000">
            <a:off x="3496762" y="2409998"/>
            <a:ext cx="560700" cy="4068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9"/>
          <p:cNvSpPr txBox="1"/>
          <p:nvPr/>
        </p:nvSpPr>
        <p:spPr>
          <a:xfrm>
            <a:off x="5561595" y="876093"/>
            <a:ext cx="2034600" cy="276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코드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4044650" y="1150375"/>
            <a:ext cx="4902900" cy="3882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9"/>
          <p:cNvSpPr txBox="1"/>
          <p:nvPr/>
        </p:nvSpPr>
        <p:spPr>
          <a:xfrm>
            <a:off x="3980500" y="4005425"/>
            <a:ext cx="236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Ajax로 함수 만들어 데이터 불러오기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높은 열부터 시작하게 함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6916795" y="1364875"/>
            <a:ext cx="271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.Json 파일로 데이터 구축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875" y="1150375"/>
            <a:ext cx="2493688" cy="36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0975" y="1200750"/>
            <a:ext cx="2711399" cy="173046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4" name="Google Shape;26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8975" y="2822266"/>
            <a:ext cx="2658576" cy="213343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/>
          <p:nvPr/>
        </p:nvSpPr>
        <p:spPr>
          <a:xfrm>
            <a:off x="6365175" y="3148175"/>
            <a:ext cx="2532600" cy="22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66;p29"/>
          <p:cNvCxnSpPr>
            <a:stCxn id="265" idx="1"/>
          </p:cNvCxnSpPr>
          <p:nvPr/>
        </p:nvCxnSpPr>
        <p:spPr>
          <a:xfrm flipH="1">
            <a:off x="5453775" y="3258425"/>
            <a:ext cx="911400" cy="1131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7" name="Google Shape;267;p29"/>
          <p:cNvSpPr/>
          <p:nvPr/>
        </p:nvSpPr>
        <p:spPr>
          <a:xfrm>
            <a:off x="1085100" y="1200750"/>
            <a:ext cx="556800" cy="22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9"/>
          <p:cNvSpPr/>
          <p:nvPr/>
        </p:nvSpPr>
        <p:spPr>
          <a:xfrm>
            <a:off x="1085100" y="3089825"/>
            <a:ext cx="556800" cy="22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29"/>
          <p:cNvCxnSpPr>
            <a:stCxn id="267" idx="3"/>
          </p:cNvCxnSpPr>
          <p:nvPr/>
        </p:nvCxnSpPr>
        <p:spPr>
          <a:xfrm>
            <a:off x="1641900" y="1311000"/>
            <a:ext cx="2422800" cy="31008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29"/>
          <p:cNvCxnSpPr>
            <a:stCxn id="268" idx="3"/>
          </p:cNvCxnSpPr>
          <p:nvPr/>
        </p:nvCxnSpPr>
        <p:spPr>
          <a:xfrm>
            <a:off x="1641900" y="3200075"/>
            <a:ext cx="2474400" cy="12192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29"/>
          <p:cNvSpPr txBox="1"/>
          <p:nvPr/>
        </p:nvSpPr>
        <p:spPr>
          <a:xfrm>
            <a:off x="1085100" y="99000"/>
            <a:ext cx="38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B7B7B7"/>
                </a:solidFill>
              </a:rPr>
              <a:t>탄튀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/>
          <p:nvPr/>
        </p:nvSpPr>
        <p:spPr>
          <a:xfrm>
            <a:off x="0" y="0"/>
            <a:ext cx="91440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0"/>
          <p:cNvSpPr/>
          <p:nvPr/>
        </p:nvSpPr>
        <p:spPr>
          <a:xfrm>
            <a:off x="0" y="0"/>
            <a:ext cx="1670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0"/>
          <p:cNvSpPr txBox="1"/>
          <p:nvPr/>
        </p:nvSpPr>
        <p:spPr>
          <a:xfrm>
            <a:off x="0" y="228600"/>
            <a:ext cx="1670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</a:rPr>
              <a:t>05.</a:t>
            </a:r>
            <a:br>
              <a:rPr b="1" lang="ko" sz="3200">
                <a:solidFill>
                  <a:schemeClr val="lt1"/>
                </a:solidFill>
              </a:rPr>
            </a:b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기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능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설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명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3745200" y="47850"/>
            <a:ext cx="534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solidFill>
                  <a:schemeClr val="dk1"/>
                </a:solidFill>
              </a:rPr>
              <a:t>은행소개</a:t>
            </a:r>
            <a:endParaRPr b="1" sz="4200">
              <a:solidFill>
                <a:schemeClr val="dk1"/>
              </a:solidFill>
            </a:endParaRPr>
          </a:p>
        </p:txBody>
      </p:sp>
      <p:sp>
        <p:nvSpPr>
          <p:cNvPr id="280" name="Google Shape;280;p30"/>
          <p:cNvSpPr/>
          <p:nvPr/>
        </p:nvSpPr>
        <p:spPr>
          <a:xfrm>
            <a:off x="0" y="4626425"/>
            <a:ext cx="556800" cy="5172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100" y="879150"/>
            <a:ext cx="7431535" cy="418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 txBox="1"/>
          <p:nvPr/>
        </p:nvSpPr>
        <p:spPr>
          <a:xfrm>
            <a:off x="1730750" y="138600"/>
            <a:ext cx="38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B7B7B7"/>
                </a:solidFill>
              </a:rPr>
              <a:t>탄튀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/>
          <p:nvPr/>
        </p:nvSpPr>
        <p:spPr>
          <a:xfrm>
            <a:off x="0" y="0"/>
            <a:ext cx="9144000" cy="14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"/>
          <p:cNvSpPr/>
          <p:nvPr/>
        </p:nvSpPr>
        <p:spPr>
          <a:xfrm>
            <a:off x="0" y="0"/>
            <a:ext cx="1670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1"/>
          <p:cNvSpPr txBox="1"/>
          <p:nvPr/>
        </p:nvSpPr>
        <p:spPr>
          <a:xfrm>
            <a:off x="0" y="228600"/>
            <a:ext cx="1670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</a:rPr>
              <a:t>05.</a:t>
            </a:r>
            <a:br>
              <a:rPr b="1" lang="ko" sz="3200">
                <a:solidFill>
                  <a:schemeClr val="lt1"/>
                </a:solidFill>
              </a:rPr>
            </a:b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기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능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설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명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90" name="Google Shape;290;p31"/>
          <p:cNvSpPr txBox="1"/>
          <p:nvPr/>
        </p:nvSpPr>
        <p:spPr>
          <a:xfrm>
            <a:off x="3671275" y="136125"/>
            <a:ext cx="534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solidFill>
                  <a:schemeClr val="dk1"/>
                </a:solidFill>
              </a:rPr>
              <a:t>IR투자정보</a:t>
            </a:r>
            <a:endParaRPr b="1" sz="4200">
              <a:solidFill>
                <a:schemeClr val="dk1"/>
              </a:solidFill>
            </a:endParaRPr>
          </a:p>
        </p:txBody>
      </p:sp>
      <p:sp>
        <p:nvSpPr>
          <p:cNvPr id="291" name="Google Shape;291;p31"/>
          <p:cNvSpPr/>
          <p:nvPr/>
        </p:nvSpPr>
        <p:spPr>
          <a:xfrm>
            <a:off x="0" y="4626425"/>
            <a:ext cx="556800" cy="5172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1"/>
          <p:cNvSpPr txBox="1"/>
          <p:nvPr/>
        </p:nvSpPr>
        <p:spPr>
          <a:xfrm>
            <a:off x="5159275" y="843350"/>
            <a:ext cx="38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46464"/>
                </a:solidFill>
              </a:rPr>
              <a:t>페이지네이션 &amp; 검색</a:t>
            </a:r>
            <a:endParaRPr sz="2400">
              <a:solidFill>
                <a:srgbClr val="646464"/>
              </a:solidFill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325" y="1694450"/>
            <a:ext cx="5778999" cy="33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/>
          <p:nvPr/>
        </p:nvSpPr>
        <p:spPr>
          <a:xfrm>
            <a:off x="2649150" y="2653600"/>
            <a:ext cx="887700" cy="147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"/>
          <p:cNvSpPr/>
          <p:nvPr/>
        </p:nvSpPr>
        <p:spPr>
          <a:xfrm>
            <a:off x="2649150" y="2967350"/>
            <a:ext cx="1014000" cy="17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1"/>
          <p:cNvSpPr/>
          <p:nvPr/>
        </p:nvSpPr>
        <p:spPr>
          <a:xfrm>
            <a:off x="4985750" y="3908275"/>
            <a:ext cx="934200" cy="147900"/>
          </a:xfrm>
          <a:prstGeom prst="rect">
            <a:avLst/>
          </a:prstGeom>
          <a:solidFill>
            <a:srgbClr val="FF6767">
              <a:alpha val="200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1"/>
          <p:cNvSpPr/>
          <p:nvPr/>
        </p:nvSpPr>
        <p:spPr>
          <a:xfrm>
            <a:off x="6090650" y="3446475"/>
            <a:ext cx="1241700" cy="147900"/>
          </a:xfrm>
          <a:prstGeom prst="rect">
            <a:avLst/>
          </a:prstGeom>
          <a:solidFill>
            <a:srgbClr val="FF6767">
              <a:alpha val="200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1"/>
          <p:cNvSpPr txBox="1"/>
          <p:nvPr/>
        </p:nvSpPr>
        <p:spPr>
          <a:xfrm>
            <a:off x="6532750" y="2398650"/>
            <a:ext cx="2051100" cy="46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모듈화</a:t>
            </a:r>
            <a:r>
              <a:rPr lang="ko" sz="1800">
                <a:solidFill>
                  <a:schemeClr val="dk2"/>
                </a:solidFill>
              </a:rPr>
              <a:t> 재사용성 ↑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1706325" y="46850"/>
            <a:ext cx="38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B7B7B7"/>
                </a:solidFill>
              </a:rPr>
              <a:t>이해인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845100" y="336000"/>
            <a:ext cx="1942200" cy="10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목차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69925" y="1744175"/>
            <a:ext cx="4007700" cy="24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01. </a:t>
            </a:r>
            <a:r>
              <a:rPr lang="ko">
                <a:solidFill>
                  <a:schemeClr val="lt1"/>
                </a:solidFill>
              </a:rPr>
              <a:t>기획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02. </a:t>
            </a:r>
            <a:r>
              <a:rPr lang="ko">
                <a:solidFill>
                  <a:schemeClr val="lt1"/>
                </a:solidFill>
              </a:rPr>
              <a:t>팀 소개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03. </a:t>
            </a:r>
            <a:r>
              <a:rPr lang="ko">
                <a:solidFill>
                  <a:schemeClr val="lt1"/>
                </a:solidFill>
              </a:rPr>
              <a:t>기술 소개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04. </a:t>
            </a:r>
            <a:r>
              <a:rPr lang="ko">
                <a:solidFill>
                  <a:schemeClr val="lt1"/>
                </a:solidFill>
              </a:rPr>
              <a:t>분석 및 설계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6415625" y="2353775"/>
            <a:ext cx="3474900" cy="24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05. </a:t>
            </a:r>
            <a:r>
              <a:rPr lang="ko">
                <a:solidFill>
                  <a:schemeClr val="lt1"/>
                </a:solidFill>
              </a:rPr>
              <a:t>기능 설명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06. </a:t>
            </a:r>
            <a:r>
              <a:rPr lang="ko">
                <a:solidFill>
                  <a:schemeClr val="lt1"/>
                </a:solidFill>
              </a:rPr>
              <a:t>시연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07. </a:t>
            </a:r>
            <a:r>
              <a:rPr lang="ko">
                <a:solidFill>
                  <a:schemeClr val="lt1"/>
                </a:solidFill>
              </a:rPr>
              <a:t>QnA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08. </a:t>
            </a:r>
            <a:r>
              <a:rPr lang="ko">
                <a:solidFill>
                  <a:schemeClr val="lt1"/>
                </a:solidFill>
              </a:rPr>
              <a:t>후기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0" y="1667975"/>
            <a:ext cx="556800" cy="26493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/>
          <p:nvPr/>
        </p:nvSpPr>
        <p:spPr>
          <a:xfrm>
            <a:off x="0" y="0"/>
            <a:ext cx="9144000" cy="14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2"/>
          <p:cNvSpPr/>
          <p:nvPr/>
        </p:nvSpPr>
        <p:spPr>
          <a:xfrm>
            <a:off x="0" y="0"/>
            <a:ext cx="1670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2"/>
          <p:cNvSpPr txBox="1"/>
          <p:nvPr/>
        </p:nvSpPr>
        <p:spPr>
          <a:xfrm>
            <a:off x="0" y="228600"/>
            <a:ext cx="1670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</a:rPr>
              <a:t>05.</a:t>
            </a:r>
            <a:br>
              <a:rPr b="1" lang="ko" sz="3200">
                <a:solidFill>
                  <a:schemeClr val="lt1"/>
                </a:solidFill>
              </a:rPr>
            </a:b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기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능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설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명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07" name="Google Shape;307;p32"/>
          <p:cNvSpPr txBox="1"/>
          <p:nvPr/>
        </p:nvSpPr>
        <p:spPr>
          <a:xfrm>
            <a:off x="3671275" y="136125"/>
            <a:ext cx="534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solidFill>
                  <a:schemeClr val="dk1"/>
                </a:solidFill>
              </a:rPr>
              <a:t>IR투자정보</a:t>
            </a:r>
            <a:endParaRPr b="1" sz="4200">
              <a:solidFill>
                <a:schemeClr val="dk1"/>
              </a:solidFill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0" y="4626425"/>
            <a:ext cx="556800" cy="5172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2"/>
          <p:cNvSpPr txBox="1"/>
          <p:nvPr/>
        </p:nvSpPr>
        <p:spPr>
          <a:xfrm>
            <a:off x="5159275" y="843350"/>
            <a:ext cx="38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46464"/>
                </a:solidFill>
              </a:rPr>
              <a:t>pageBtn</a:t>
            </a:r>
            <a:r>
              <a:rPr lang="ko" sz="2400">
                <a:solidFill>
                  <a:srgbClr val="646464"/>
                </a:solidFill>
              </a:rPr>
              <a:t>(e, data)</a:t>
            </a:r>
            <a:endParaRPr sz="2400">
              <a:solidFill>
                <a:srgbClr val="646464"/>
              </a:solidFill>
            </a:endParaRPr>
          </a:p>
        </p:txBody>
      </p:sp>
      <p:pic>
        <p:nvPicPr>
          <p:cNvPr id="310" name="Google Shape;3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275" y="1602875"/>
            <a:ext cx="5157575" cy="34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2"/>
          <p:cNvSpPr txBox="1"/>
          <p:nvPr/>
        </p:nvSpPr>
        <p:spPr>
          <a:xfrm>
            <a:off x="3248325" y="538550"/>
            <a:ext cx="2891400" cy="1293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AA84F"/>
                </a:solidFill>
              </a:rPr>
              <a:t>// </a:t>
            </a:r>
            <a:r>
              <a:rPr lang="ko" sz="1800">
                <a:solidFill>
                  <a:srgbClr val="6AA84F"/>
                </a:solidFill>
              </a:rPr>
              <a:t>페이지 시작 </a:t>
            </a:r>
            <a:r>
              <a:rPr lang="ko" sz="1800">
                <a:solidFill>
                  <a:schemeClr val="lt1"/>
                </a:solidFill>
              </a:rPr>
              <a:t>1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AA84F"/>
                </a:solidFill>
              </a:rPr>
              <a:t>// </a:t>
            </a:r>
            <a:r>
              <a:rPr lang="ko" sz="1800">
                <a:solidFill>
                  <a:srgbClr val="6AA84F"/>
                </a:solidFill>
              </a:rPr>
              <a:t>인덱스 시작 </a:t>
            </a:r>
            <a:r>
              <a:rPr lang="ko" sz="1800">
                <a:solidFill>
                  <a:schemeClr val="lt1"/>
                </a:solidFill>
              </a:rPr>
              <a:t>0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AA84F"/>
                </a:solidFill>
              </a:rPr>
              <a:t>// 이므로 </a:t>
            </a:r>
            <a:r>
              <a:rPr lang="ko" sz="1800">
                <a:solidFill>
                  <a:schemeClr val="lt1"/>
                </a:solidFill>
              </a:rPr>
              <a:t>pageNum-1 </a:t>
            </a:r>
            <a:r>
              <a:rPr lang="ko" sz="1800">
                <a:solidFill>
                  <a:srgbClr val="6AA84F"/>
                </a:solidFill>
              </a:rPr>
              <a:t>부터</a:t>
            </a:r>
            <a:endParaRPr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AA84F"/>
                </a:solidFill>
              </a:rPr>
              <a:t>// 10개 단위 </a:t>
            </a:r>
            <a:r>
              <a:rPr lang="ko" sz="1800">
                <a:solidFill>
                  <a:schemeClr val="lt1"/>
                </a:solidFill>
              </a:rPr>
              <a:t>*10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2" name="Google Shape;312;p32"/>
          <p:cNvSpPr/>
          <p:nvPr/>
        </p:nvSpPr>
        <p:spPr>
          <a:xfrm>
            <a:off x="1909800" y="2845675"/>
            <a:ext cx="1126200" cy="28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2"/>
          <p:cNvSpPr txBox="1"/>
          <p:nvPr/>
        </p:nvSpPr>
        <p:spPr>
          <a:xfrm>
            <a:off x="6664975" y="2640600"/>
            <a:ext cx="2427000" cy="1569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6AA84F"/>
                </a:solidFill>
              </a:rPr>
              <a:t>// </a:t>
            </a:r>
            <a:r>
              <a:rPr lang="ko" sz="1800">
                <a:solidFill>
                  <a:schemeClr val="lt1"/>
                </a:solidFill>
              </a:rPr>
              <a:t>&lt;</a:t>
            </a:r>
            <a:r>
              <a:rPr lang="ko" sz="1800">
                <a:solidFill>
                  <a:srgbClr val="6AA84F"/>
                </a:solidFill>
              </a:rPr>
              <a:t> </a:t>
            </a:r>
            <a:r>
              <a:rPr lang="ko" sz="1800">
                <a:solidFill>
                  <a:schemeClr val="lt1"/>
                </a:solidFill>
              </a:rPr>
              <a:t>pageNum*10 </a:t>
            </a:r>
            <a:r>
              <a:rPr lang="ko" sz="1800">
                <a:solidFill>
                  <a:srgbClr val="6AA84F"/>
                </a:solidFill>
              </a:rPr>
              <a:t>미만</a:t>
            </a:r>
            <a:endParaRPr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6AA84F"/>
                </a:solidFill>
              </a:rPr>
              <a:t>// 0~9</a:t>
            </a:r>
            <a:endParaRPr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AA84F"/>
                </a:solidFill>
              </a:rPr>
              <a:t>// 10~19</a:t>
            </a:r>
            <a:endParaRPr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AA84F"/>
                </a:solidFill>
              </a:rPr>
              <a:t>// 20~29 …</a:t>
            </a:r>
            <a:endParaRPr sz="1800">
              <a:solidFill>
                <a:srgbClr val="6AA84F"/>
              </a:solidFill>
            </a:endParaRPr>
          </a:p>
        </p:txBody>
      </p:sp>
      <p:cxnSp>
        <p:nvCxnSpPr>
          <p:cNvPr id="314" name="Google Shape;314;p32"/>
          <p:cNvCxnSpPr>
            <a:endCxn id="311" idx="2"/>
          </p:cNvCxnSpPr>
          <p:nvPr/>
        </p:nvCxnSpPr>
        <p:spPr>
          <a:xfrm flipH="1" rot="10800000">
            <a:off x="2910825" y="1831550"/>
            <a:ext cx="1783200" cy="101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32"/>
          <p:cNvCxnSpPr/>
          <p:nvPr/>
        </p:nvCxnSpPr>
        <p:spPr>
          <a:xfrm>
            <a:off x="2769575" y="3134800"/>
            <a:ext cx="3895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32"/>
          <p:cNvSpPr/>
          <p:nvPr/>
        </p:nvSpPr>
        <p:spPr>
          <a:xfrm>
            <a:off x="3865350" y="2328225"/>
            <a:ext cx="897600" cy="111300"/>
          </a:xfrm>
          <a:prstGeom prst="rect">
            <a:avLst/>
          </a:prstGeom>
          <a:solidFill>
            <a:srgbClr val="67F0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2"/>
          <p:cNvSpPr/>
          <p:nvPr/>
        </p:nvSpPr>
        <p:spPr>
          <a:xfrm>
            <a:off x="1992500" y="3548200"/>
            <a:ext cx="1446600" cy="111300"/>
          </a:xfrm>
          <a:prstGeom prst="rect">
            <a:avLst/>
          </a:prstGeom>
          <a:solidFill>
            <a:srgbClr val="FF6767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2"/>
          <p:cNvSpPr txBox="1"/>
          <p:nvPr/>
        </p:nvSpPr>
        <p:spPr>
          <a:xfrm>
            <a:off x="4150200" y="3586350"/>
            <a:ext cx="2427000" cy="49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6AA84F"/>
                </a:solidFill>
              </a:rPr>
              <a:t>// </a:t>
            </a:r>
            <a:r>
              <a:rPr lang="ko" sz="1000">
                <a:solidFill>
                  <a:srgbClr val="6AA84F"/>
                </a:solidFill>
              </a:rPr>
              <a:t>페이지는 정해져 있지만 데이터 개수는 얼만큼 출력할지 지정되지 않음</a:t>
            </a:r>
            <a:endParaRPr sz="1000">
              <a:solidFill>
                <a:srgbClr val="6AA84F"/>
              </a:solidFill>
            </a:endParaRPr>
          </a:p>
        </p:txBody>
      </p:sp>
      <p:cxnSp>
        <p:nvCxnSpPr>
          <p:cNvPr id="319" name="Google Shape;319;p32"/>
          <p:cNvCxnSpPr>
            <a:stCxn id="318" idx="1"/>
            <a:endCxn id="317" idx="3"/>
          </p:cNvCxnSpPr>
          <p:nvPr/>
        </p:nvCxnSpPr>
        <p:spPr>
          <a:xfrm rot="10800000">
            <a:off x="3439200" y="3603750"/>
            <a:ext cx="711000" cy="228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2"/>
          <p:cNvSpPr txBox="1"/>
          <p:nvPr/>
        </p:nvSpPr>
        <p:spPr>
          <a:xfrm>
            <a:off x="1706325" y="46850"/>
            <a:ext cx="38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B7B7B7"/>
                </a:solidFill>
              </a:rPr>
              <a:t>이해인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/>
          <p:nvPr/>
        </p:nvSpPr>
        <p:spPr>
          <a:xfrm>
            <a:off x="0" y="0"/>
            <a:ext cx="9144000" cy="14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3"/>
          <p:cNvSpPr/>
          <p:nvPr/>
        </p:nvSpPr>
        <p:spPr>
          <a:xfrm>
            <a:off x="0" y="0"/>
            <a:ext cx="1670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3"/>
          <p:cNvSpPr txBox="1"/>
          <p:nvPr/>
        </p:nvSpPr>
        <p:spPr>
          <a:xfrm>
            <a:off x="0" y="228600"/>
            <a:ext cx="1670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</a:rPr>
              <a:t>05.</a:t>
            </a:r>
            <a:br>
              <a:rPr b="1" lang="ko" sz="3200">
                <a:solidFill>
                  <a:schemeClr val="lt1"/>
                </a:solidFill>
              </a:rPr>
            </a:b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기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능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설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명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3671275" y="136125"/>
            <a:ext cx="534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solidFill>
                  <a:schemeClr val="dk1"/>
                </a:solidFill>
              </a:rPr>
              <a:t>IR투자정보</a:t>
            </a:r>
            <a:endParaRPr b="1" sz="4200">
              <a:solidFill>
                <a:schemeClr val="dk1"/>
              </a:solidFill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0" y="4626425"/>
            <a:ext cx="556800" cy="5172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3"/>
          <p:cNvSpPr txBox="1"/>
          <p:nvPr/>
        </p:nvSpPr>
        <p:spPr>
          <a:xfrm>
            <a:off x="5159275" y="843350"/>
            <a:ext cx="38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46464"/>
                </a:solidFill>
              </a:rPr>
              <a:t>searchIR</a:t>
            </a:r>
            <a:r>
              <a:rPr lang="ko" sz="2400">
                <a:solidFill>
                  <a:srgbClr val="646464"/>
                </a:solidFill>
              </a:rPr>
              <a:t>(data)</a:t>
            </a:r>
            <a:endParaRPr sz="2400">
              <a:solidFill>
                <a:srgbClr val="646464"/>
              </a:solidFill>
            </a:endParaRPr>
          </a:p>
        </p:txBody>
      </p:sp>
      <p:pic>
        <p:nvPicPr>
          <p:cNvPr id="331" name="Google Shape;331;p33"/>
          <p:cNvPicPr preferRelativeResize="0"/>
          <p:nvPr/>
        </p:nvPicPr>
        <p:blipFill rotWithShape="1">
          <a:blip r:embed="rId3">
            <a:alphaModFix/>
          </a:blip>
          <a:srcRect b="52235" l="0" r="30294" t="0"/>
          <a:stretch/>
        </p:blipFill>
        <p:spPr>
          <a:xfrm>
            <a:off x="2127300" y="1862325"/>
            <a:ext cx="4836100" cy="18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3"/>
          <p:cNvSpPr/>
          <p:nvPr/>
        </p:nvSpPr>
        <p:spPr>
          <a:xfrm>
            <a:off x="2144900" y="2054475"/>
            <a:ext cx="1548900" cy="46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3"/>
          <p:cNvSpPr txBox="1"/>
          <p:nvPr/>
        </p:nvSpPr>
        <p:spPr>
          <a:xfrm>
            <a:off x="5149675" y="2054475"/>
            <a:ext cx="2409600" cy="46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상태 변수</a:t>
            </a:r>
            <a:r>
              <a:rPr lang="ko" sz="1800">
                <a:solidFill>
                  <a:schemeClr val="dk2"/>
                </a:solidFill>
              </a:rPr>
              <a:t> </a:t>
            </a:r>
            <a:r>
              <a:rPr lang="ko" sz="1800">
                <a:solidFill>
                  <a:schemeClr val="dk2"/>
                </a:solidFill>
              </a:rPr>
              <a:t>상태 관리</a:t>
            </a:r>
            <a:r>
              <a:rPr lang="ko" sz="1800">
                <a:solidFill>
                  <a:schemeClr val="dk2"/>
                </a:solidFill>
              </a:rPr>
              <a:t> ↑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4" name="Google Shape;334;p33"/>
          <p:cNvSpPr txBox="1"/>
          <p:nvPr/>
        </p:nvSpPr>
        <p:spPr>
          <a:xfrm>
            <a:off x="2051100" y="3779650"/>
            <a:ext cx="4992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D9D9D9"/>
                </a:solidFill>
              </a:rPr>
              <a:t>isOpen</a:t>
            </a:r>
            <a:r>
              <a:rPr lang="ko" sz="1800">
                <a:solidFill>
                  <a:srgbClr val="D9D9D9"/>
                </a:solidFill>
              </a:rPr>
              <a:t> 검색창이 열려있는 상태인가</a:t>
            </a:r>
            <a:endParaRPr sz="18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D9D9D9"/>
                </a:solidFill>
              </a:rPr>
              <a:t>isSearch</a:t>
            </a:r>
            <a:r>
              <a:rPr lang="ko" sz="1800">
                <a:solidFill>
                  <a:srgbClr val="D9D9D9"/>
                </a:solidFill>
              </a:rPr>
              <a:t> 검색이 이용된 상태인가</a:t>
            </a:r>
            <a:endParaRPr sz="1800">
              <a:solidFill>
                <a:srgbClr val="D9D9D9"/>
              </a:solidFill>
            </a:endParaRPr>
          </a:p>
        </p:txBody>
      </p:sp>
      <p:sp>
        <p:nvSpPr>
          <p:cNvPr id="335" name="Google Shape;335;p33"/>
          <p:cNvSpPr txBox="1"/>
          <p:nvPr/>
        </p:nvSpPr>
        <p:spPr>
          <a:xfrm>
            <a:off x="1706325" y="46850"/>
            <a:ext cx="38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B7B7B7"/>
                </a:solidFill>
              </a:rPr>
              <a:t>이해인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/>
          <p:nvPr/>
        </p:nvSpPr>
        <p:spPr>
          <a:xfrm>
            <a:off x="0" y="0"/>
            <a:ext cx="9144000" cy="14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4"/>
          <p:cNvSpPr/>
          <p:nvPr/>
        </p:nvSpPr>
        <p:spPr>
          <a:xfrm>
            <a:off x="0" y="0"/>
            <a:ext cx="1670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4"/>
          <p:cNvSpPr txBox="1"/>
          <p:nvPr/>
        </p:nvSpPr>
        <p:spPr>
          <a:xfrm>
            <a:off x="0" y="228600"/>
            <a:ext cx="1670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</a:rPr>
              <a:t>05.</a:t>
            </a:r>
            <a:br>
              <a:rPr b="1" lang="ko" sz="3200">
                <a:solidFill>
                  <a:schemeClr val="lt1"/>
                </a:solidFill>
              </a:rPr>
            </a:b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기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능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설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명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43" name="Google Shape;343;p34"/>
          <p:cNvSpPr txBox="1"/>
          <p:nvPr/>
        </p:nvSpPr>
        <p:spPr>
          <a:xfrm>
            <a:off x="3671275" y="136125"/>
            <a:ext cx="534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solidFill>
                  <a:schemeClr val="dk1"/>
                </a:solidFill>
              </a:rPr>
              <a:t>IR투자정보</a:t>
            </a:r>
            <a:endParaRPr b="1" sz="4200">
              <a:solidFill>
                <a:schemeClr val="dk1"/>
              </a:solidFill>
            </a:endParaRPr>
          </a:p>
        </p:txBody>
      </p:sp>
      <p:sp>
        <p:nvSpPr>
          <p:cNvPr id="344" name="Google Shape;344;p34"/>
          <p:cNvSpPr/>
          <p:nvPr/>
        </p:nvSpPr>
        <p:spPr>
          <a:xfrm>
            <a:off x="0" y="4626425"/>
            <a:ext cx="556800" cy="5172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600" y="1583150"/>
            <a:ext cx="4444025" cy="348452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/>
        </p:nvSpPr>
        <p:spPr>
          <a:xfrm>
            <a:off x="5159275" y="843350"/>
            <a:ext cx="38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46464"/>
                </a:solidFill>
              </a:rPr>
              <a:t>searchIR</a:t>
            </a:r>
            <a:r>
              <a:rPr lang="ko" sz="2400">
                <a:solidFill>
                  <a:srgbClr val="646464"/>
                </a:solidFill>
              </a:rPr>
              <a:t>(data)</a:t>
            </a:r>
            <a:endParaRPr sz="2400">
              <a:solidFill>
                <a:srgbClr val="646464"/>
              </a:solidFill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1860600" y="658550"/>
            <a:ext cx="3338400" cy="73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AA84F"/>
                </a:solidFill>
              </a:rPr>
              <a:t>// 검색 시, </a:t>
            </a:r>
            <a:r>
              <a:rPr lang="ko" sz="1800">
                <a:solidFill>
                  <a:schemeClr val="lt1"/>
                </a:solidFill>
              </a:rPr>
              <a:t>isOpen = </a:t>
            </a:r>
            <a:r>
              <a:rPr lang="ko" sz="1800">
                <a:solidFill>
                  <a:srgbClr val="FF6767"/>
                </a:solidFill>
              </a:rPr>
              <a:t>true</a:t>
            </a:r>
            <a:r>
              <a:rPr lang="ko" sz="1800">
                <a:solidFill>
                  <a:srgbClr val="6AA84F"/>
                </a:solidFill>
              </a:rPr>
              <a:t> 라면</a:t>
            </a:r>
            <a:endParaRPr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AA84F"/>
                </a:solidFill>
              </a:rPr>
              <a:t>// 검색창이 열려있는 상태라면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6037125" y="1674625"/>
            <a:ext cx="1389300" cy="73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AA84F"/>
                </a:solidFill>
              </a:rPr>
              <a:t>// search_ir</a:t>
            </a:r>
            <a:endParaRPr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AA84F"/>
                </a:solidFill>
              </a:rPr>
              <a:t>//</a:t>
            </a:r>
            <a:r>
              <a:rPr lang="ko" sz="1800">
                <a:solidFill>
                  <a:srgbClr val="6AA84F"/>
                </a:solidFill>
              </a:rPr>
              <a:t>검색어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349" name="Google Shape;349;p34"/>
          <p:cNvSpPr/>
          <p:nvPr/>
        </p:nvSpPr>
        <p:spPr>
          <a:xfrm>
            <a:off x="1993000" y="1729025"/>
            <a:ext cx="57300" cy="1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2106625" y="1988425"/>
            <a:ext cx="698100" cy="111300"/>
          </a:xfrm>
          <a:prstGeom prst="rect">
            <a:avLst/>
          </a:prstGeom>
          <a:solidFill>
            <a:srgbClr val="FF6767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1" name="Google Shape;351;p34"/>
          <p:cNvCxnSpPr/>
          <p:nvPr/>
        </p:nvCxnSpPr>
        <p:spPr>
          <a:xfrm>
            <a:off x="3172025" y="2088450"/>
            <a:ext cx="756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34"/>
          <p:cNvSpPr/>
          <p:nvPr/>
        </p:nvSpPr>
        <p:spPr>
          <a:xfrm>
            <a:off x="2106625" y="3269763"/>
            <a:ext cx="698100" cy="111300"/>
          </a:xfrm>
          <a:prstGeom prst="rect">
            <a:avLst/>
          </a:prstGeom>
          <a:solidFill>
            <a:srgbClr val="FF6767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3" name="Google Shape;353;p34"/>
          <p:cNvCxnSpPr/>
          <p:nvPr/>
        </p:nvCxnSpPr>
        <p:spPr>
          <a:xfrm>
            <a:off x="2927600" y="3381075"/>
            <a:ext cx="207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34"/>
          <p:cNvSpPr/>
          <p:nvPr/>
        </p:nvSpPr>
        <p:spPr>
          <a:xfrm>
            <a:off x="2370275" y="4407350"/>
            <a:ext cx="348300" cy="111300"/>
          </a:xfrm>
          <a:prstGeom prst="rect">
            <a:avLst/>
          </a:prstGeom>
          <a:solidFill>
            <a:srgbClr val="67F0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4"/>
          <p:cNvSpPr/>
          <p:nvPr/>
        </p:nvSpPr>
        <p:spPr>
          <a:xfrm>
            <a:off x="2462000" y="4674675"/>
            <a:ext cx="348300" cy="111300"/>
          </a:xfrm>
          <a:prstGeom prst="rect">
            <a:avLst/>
          </a:prstGeom>
          <a:solidFill>
            <a:srgbClr val="67F0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4"/>
          <p:cNvSpPr txBox="1"/>
          <p:nvPr/>
        </p:nvSpPr>
        <p:spPr>
          <a:xfrm>
            <a:off x="3854725" y="4199475"/>
            <a:ext cx="4875300" cy="46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AA84F"/>
                </a:solidFill>
              </a:rPr>
              <a:t>// </a:t>
            </a:r>
            <a:r>
              <a:rPr lang="ko" sz="1800">
                <a:solidFill>
                  <a:srgbClr val="6AA84F"/>
                </a:solidFill>
              </a:rPr>
              <a:t>새로운 데이터로 게시글, 페이지네이션 출력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357" name="Google Shape;357;p34"/>
          <p:cNvSpPr/>
          <p:nvPr/>
        </p:nvSpPr>
        <p:spPr>
          <a:xfrm>
            <a:off x="4073100" y="3906200"/>
            <a:ext cx="348300" cy="111300"/>
          </a:xfrm>
          <a:prstGeom prst="rect">
            <a:avLst/>
          </a:prstGeom>
          <a:solidFill>
            <a:srgbClr val="67F0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4"/>
          <p:cNvSpPr/>
          <p:nvPr/>
        </p:nvSpPr>
        <p:spPr>
          <a:xfrm>
            <a:off x="2130575" y="3393450"/>
            <a:ext cx="348300" cy="111300"/>
          </a:xfrm>
          <a:prstGeom prst="rect">
            <a:avLst/>
          </a:prstGeom>
          <a:solidFill>
            <a:srgbClr val="67F0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" name="Google Shape;359;p34"/>
          <p:cNvCxnSpPr>
            <a:stCxn id="358" idx="3"/>
            <a:endCxn id="357" idx="1"/>
          </p:cNvCxnSpPr>
          <p:nvPr/>
        </p:nvCxnSpPr>
        <p:spPr>
          <a:xfrm>
            <a:off x="2478875" y="3449100"/>
            <a:ext cx="1594200" cy="51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34"/>
          <p:cNvCxnSpPr>
            <a:stCxn id="357" idx="1"/>
            <a:endCxn id="354" idx="3"/>
          </p:cNvCxnSpPr>
          <p:nvPr/>
        </p:nvCxnSpPr>
        <p:spPr>
          <a:xfrm flipH="1">
            <a:off x="2718600" y="3961850"/>
            <a:ext cx="1354500" cy="5013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34"/>
          <p:cNvCxnSpPr>
            <a:stCxn id="357" idx="1"/>
            <a:endCxn id="355" idx="3"/>
          </p:cNvCxnSpPr>
          <p:nvPr/>
        </p:nvCxnSpPr>
        <p:spPr>
          <a:xfrm flipH="1">
            <a:off x="2810400" y="3961850"/>
            <a:ext cx="1262700" cy="7686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34"/>
          <p:cNvSpPr txBox="1"/>
          <p:nvPr/>
        </p:nvSpPr>
        <p:spPr>
          <a:xfrm>
            <a:off x="1706325" y="46850"/>
            <a:ext cx="38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B7B7B7"/>
                </a:solidFill>
              </a:rPr>
              <a:t>이해인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/>
          <p:nvPr/>
        </p:nvSpPr>
        <p:spPr>
          <a:xfrm>
            <a:off x="0" y="0"/>
            <a:ext cx="9144000" cy="14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5"/>
          <p:cNvSpPr/>
          <p:nvPr/>
        </p:nvSpPr>
        <p:spPr>
          <a:xfrm>
            <a:off x="0" y="0"/>
            <a:ext cx="1670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5"/>
          <p:cNvSpPr txBox="1"/>
          <p:nvPr/>
        </p:nvSpPr>
        <p:spPr>
          <a:xfrm>
            <a:off x="0" y="228600"/>
            <a:ext cx="1670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</a:rPr>
              <a:t>05.</a:t>
            </a:r>
            <a:br>
              <a:rPr b="1" lang="ko" sz="3200">
                <a:solidFill>
                  <a:schemeClr val="lt1"/>
                </a:solidFill>
              </a:rPr>
            </a:b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기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능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설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명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70" name="Google Shape;370;p35"/>
          <p:cNvSpPr txBox="1"/>
          <p:nvPr/>
        </p:nvSpPr>
        <p:spPr>
          <a:xfrm>
            <a:off x="3671275" y="543000"/>
            <a:ext cx="534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solidFill>
                  <a:schemeClr val="dk1"/>
                </a:solidFill>
              </a:rPr>
              <a:t>상품안내</a:t>
            </a:r>
            <a:endParaRPr b="1" sz="4200">
              <a:solidFill>
                <a:schemeClr val="dk1"/>
              </a:solidFill>
            </a:endParaRPr>
          </a:p>
        </p:txBody>
      </p:sp>
      <p:sp>
        <p:nvSpPr>
          <p:cNvPr id="371" name="Google Shape;371;p35"/>
          <p:cNvSpPr/>
          <p:nvPr/>
        </p:nvSpPr>
        <p:spPr>
          <a:xfrm>
            <a:off x="0" y="4626425"/>
            <a:ext cx="556800" cy="5172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1670087" y="1678432"/>
            <a:ext cx="7473603" cy="2559590"/>
            <a:chOff x="1670087" y="1678432"/>
            <a:chExt cx="7473603" cy="2559590"/>
          </a:xfrm>
        </p:grpSpPr>
        <p:grpSp>
          <p:nvGrpSpPr>
            <p:cNvPr id="373" name="Google Shape;373;p35"/>
            <p:cNvGrpSpPr/>
            <p:nvPr/>
          </p:nvGrpSpPr>
          <p:grpSpPr>
            <a:xfrm>
              <a:off x="1670087" y="1691594"/>
              <a:ext cx="4345928" cy="2546427"/>
              <a:chOff x="1670087" y="1691594"/>
              <a:chExt cx="4345928" cy="2546427"/>
            </a:xfrm>
          </p:grpSpPr>
          <p:pic>
            <p:nvPicPr>
              <p:cNvPr id="374" name="Google Shape;374;p35"/>
              <p:cNvPicPr preferRelativeResize="0"/>
              <p:nvPr/>
            </p:nvPicPr>
            <p:blipFill rotWithShape="1">
              <a:blip r:embed="rId3">
                <a:alphaModFix/>
              </a:blip>
              <a:srcRect b="50997" l="0" r="0" t="0"/>
              <a:stretch/>
            </p:blipFill>
            <p:spPr>
              <a:xfrm>
                <a:off x="1789994" y="3398590"/>
                <a:ext cx="4112458" cy="8394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5" name="Google Shape;375;p3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790385" y="1691594"/>
                <a:ext cx="4111669" cy="171298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6" name="Google Shape;376;p35"/>
              <p:cNvSpPr txBox="1"/>
              <p:nvPr/>
            </p:nvSpPr>
            <p:spPr>
              <a:xfrm>
                <a:off x="1670087" y="2773412"/>
                <a:ext cx="4345928" cy="660305"/>
              </a:xfrm>
              <a:prstGeom prst="rect">
                <a:avLst/>
              </a:prstGeom>
              <a:noFill/>
              <a:ln cap="flat" cmpd="sng" w="38100">
                <a:solidFill>
                  <a:srgbClr val="FFFF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7" name="Google Shape;377;p35"/>
            <p:cNvGrpSpPr/>
            <p:nvPr/>
          </p:nvGrpSpPr>
          <p:grpSpPr>
            <a:xfrm>
              <a:off x="6162829" y="1678432"/>
              <a:ext cx="373464" cy="373464"/>
              <a:chOff x="6896100" y="1419225"/>
              <a:chExt cx="432000" cy="432000"/>
            </a:xfrm>
          </p:grpSpPr>
          <p:sp>
            <p:nvSpPr>
              <p:cNvPr id="378" name="Google Shape;378;p35"/>
              <p:cNvSpPr/>
              <p:nvPr/>
            </p:nvSpPr>
            <p:spPr>
              <a:xfrm>
                <a:off x="6896100" y="1419225"/>
                <a:ext cx="432000" cy="4320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5"/>
              <p:cNvSpPr txBox="1"/>
              <p:nvPr/>
            </p:nvSpPr>
            <p:spPr>
              <a:xfrm>
                <a:off x="6952500" y="1529613"/>
                <a:ext cx="319200" cy="2112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ko" sz="1200">
                    <a:solidFill>
                      <a:srgbClr val="FFFFFF"/>
                    </a:solidFill>
                  </a:rPr>
                  <a:t>1</a:t>
                </a:r>
                <a:endParaRPr sz="700"/>
              </a:p>
            </p:txBody>
          </p:sp>
        </p:grpSp>
        <p:sp>
          <p:nvSpPr>
            <p:cNvPr id="380" name="Google Shape;380;p35"/>
            <p:cNvSpPr txBox="1"/>
            <p:nvPr/>
          </p:nvSpPr>
          <p:spPr>
            <a:xfrm>
              <a:off x="6689720" y="1771149"/>
              <a:ext cx="2453970" cy="1880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363636"/>
                </a:buClr>
                <a:buSzPts val="1200"/>
                <a:buFont typeface="Calibri"/>
                <a:buNone/>
              </a:pPr>
              <a:r>
                <a:rPr lang="ko" sz="1200">
                  <a:solidFill>
                    <a:srgbClr val="F3F3F3"/>
                  </a:solidFill>
                  <a:latin typeface="Calibri"/>
                  <a:ea typeface="Calibri"/>
                  <a:cs typeface="Calibri"/>
                  <a:sym typeface="Calibri"/>
                </a:rPr>
                <a:t>javaScript - hover하면 animation 정지</a:t>
              </a:r>
              <a:endParaRPr sz="1200">
                <a:solidFill>
                  <a:srgbClr val="F3F3F3"/>
                </a:solidFill>
              </a:endParaRPr>
            </a:p>
          </p:txBody>
        </p:sp>
        <p:grpSp>
          <p:nvGrpSpPr>
            <p:cNvPr id="381" name="Google Shape;381;p35"/>
            <p:cNvGrpSpPr/>
            <p:nvPr/>
          </p:nvGrpSpPr>
          <p:grpSpPr>
            <a:xfrm>
              <a:off x="6162829" y="2235958"/>
              <a:ext cx="373464" cy="373464"/>
              <a:chOff x="6896100" y="1419225"/>
              <a:chExt cx="432000" cy="432000"/>
            </a:xfrm>
          </p:grpSpPr>
          <p:sp>
            <p:nvSpPr>
              <p:cNvPr id="382" name="Google Shape;382;p35"/>
              <p:cNvSpPr/>
              <p:nvPr/>
            </p:nvSpPr>
            <p:spPr>
              <a:xfrm>
                <a:off x="6896100" y="1419225"/>
                <a:ext cx="432000" cy="4320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5"/>
              <p:cNvSpPr txBox="1"/>
              <p:nvPr/>
            </p:nvSpPr>
            <p:spPr>
              <a:xfrm>
                <a:off x="6952500" y="1529613"/>
                <a:ext cx="319200" cy="2112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ko" sz="1200">
                    <a:solidFill>
                      <a:srgbClr val="FFFFFF"/>
                    </a:solidFill>
                  </a:rPr>
                  <a:t>2</a:t>
                </a:r>
                <a:endParaRPr sz="700"/>
              </a:p>
            </p:txBody>
          </p:sp>
        </p:grpSp>
        <p:sp>
          <p:nvSpPr>
            <p:cNvPr id="384" name="Google Shape;384;p35"/>
            <p:cNvSpPr txBox="1"/>
            <p:nvPr/>
          </p:nvSpPr>
          <p:spPr>
            <a:xfrm>
              <a:off x="6689720" y="2328676"/>
              <a:ext cx="2182171" cy="1880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363636"/>
                </a:buClr>
                <a:buSzPts val="1200"/>
                <a:buFont typeface="Calibri"/>
                <a:buNone/>
              </a:pPr>
              <a:r>
                <a:rPr lang="ko" sz="1200">
                  <a:solidFill>
                    <a:srgbClr val="F3F3F3"/>
                  </a:solidFill>
                  <a:latin typeface="Calibri"/>
                  <a:ea typeface="Calibri"/>
                  <a:cs typeface="Calibri"/>
                  <a:sym typeface="Calibri"/>
                </a:rPr>
                <a:t>CSS - animation 효과</a:t>
              </a:r>
              <a:endParaRPr sz="1200">
                <a:solidFill>
                  <a:srgbClr val="F3F3F3"/>
                </a:solidFill>
              </a:endParaRPr>
            </a:p>
          </p:txBody>
        </p:sp>
      </p:grpSp>
      <p:pic>
        <p:nvPicPr>
          <p:cNvPr id="385" name="Google Shape;38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51125" y="-4"/>
            <a:ext cx="5276200" cy="2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7333" y="3881664"/>
            <a:ext cx="4768443" cy="1140625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87" name="Google Shape;38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0300" y="2645975"/>
            <a:ext cx="1875475" cy="117355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88" name="Google Shape;388;p35"/>
          <p:cNvSpPr txBox="1"/>
          <p:nvPr/>
        </p:nvSpPr>
        <p:spPr>
          <a:xfrm>
            <a:off x="1706325" y="46850"/>
            <a:ext cx="38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B7B7B7"/>
                </a:solidFill>
              </a:rPr>
              <a:t>박유진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/>
          <p:nvPr/>
        </p:nvSpPr>
        <p:spPr>
          <a:xfrm>
            <a:off x="0" y="0"/>
            <a:ext cx="9144000" cy="14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6"/>
          <p:cNvSpPr/>
          <p:nvPr/>
        </p:nvSpPr>
        <p:spPr>
          <a:xfrm>
            <a:off x="0" y="0"/>
            <a:ext cx="1670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6"/>
          <p:cNvSpPr txBox="1"/>
          <p:nvPr/>
        </p:nvSpPr>
        <p:spPr>
          <a:xfrm>
            <a:off x="0" y="228600"/>
            <a:ext cx="1670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</a:rPr>
              <a:t>05.</a:t>
            </a:r>
            <a:br>
              <a:rPr b="1" lang="ko" sz="3200">
                <a:solidFill>
                  <a:schemeClr val="lt1"/>
                </a:solidFill>
              </a:rPr>
            </a:b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기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능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설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명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96" name="Google Shape;396;p36"/>
          <p:cNvSpPr txBox="1"/>
          <p:nvPr/>
        </p:nvSpPr>
        <p:spPr>
          <a:xfrm>
            <a:off x="3671275" y="543000"/>
            <a:ext cx="534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solidFill>
                  <a:schemeClr val="dk1"/>
                </a:solidFill>
              </a:rPr>
              <a:t>상품안내</a:t>
            </a:r>
            <a:endParaRPr b="1" sz="4200">
              <a:solidFill>
                <a:schemeClr val="dk1"/>
              </a:solidFill>
            </a:endParaRPr>
          </a:p>
        </p:txBody>
      </p:sp>
      <p:sp>
        <p:nvSpPr>
          <p:cNvPr id="397" name="Google Shape;397;p36"/>
          <p:cNvSpPr/>
          <p:nvPr/>
        </p:nvSpPr>
        <p:spPr>
          <a:xfrm>
            <a:off x="0" y="4626425"/>
            <a:ext cx="556800" cy="5172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36"/>
          <p:cNvGrpSpPr/>
          <p:nvPr/>
        </p:nvGrpSpPr>
        <p:grpSpPr>
          <a:xfrm>
            <a:off x="1670104" y="1496706"/>
            <a:ext cx="7430041" cy="3614102"/>
            <a:chOff x="387550" y="488950"/>
            <a:chExt cx="8630550" cy="4198051"/>
          </a:xfrm>
        </p:grpSpPr>
        <p:grpSp>
          <p:nvGrpSpPr>
            <p:cNvPr id="399" name="Google Shape;399;p36"/>
            <p:cNvGrpSpPr/>
            <p:nvPr/>
          </p:nvGrpSpPr>
          <p:grpSpPr>
            <a:xfrm>
              <a:off x="5457825" y="1241425"/>
              <a:ext cx="432000" cy="432000"/>
              <a:chOff x="6896100" y="1419225"/>
              <a:chExt cx="432000" cy="432000"/>
            </a:xfrm>
          </p:grpSpPr>
          <p:sp>
            <p:nvSpPr>
              <p:cNvPr id="400" name="Google Shape;400;p36"/>
              <p:cNvSpPr/>
              <p:nvPr/>
            </p:nvSpPr>
            <p:spPr>
              <a:xfrm>
                <a:off x="6896100" y="1419225"/>
                <a:ext cx="432000" cy="4320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6"/>
              <p:cNvSpPr txBox="1"/>
              <p:nvPr/>
            </p:nvSpPr>
            <p:spPr>
              <a:xfrm>
                <a:off x="6952500" y="1529613"/>
                <a:ext cx="319200" cy="2112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ko" sz="1200">
                    <a:solidFill>
                      <a:srgbClr val="FFFFFF"/>
                    </a:solidFill>
                  </a:rPr>
                  <a:t>1</a:t>
                </a:r>
                <a:endParaRPr sz="700"/>
              </a:p>
            </p:txBody>
          </p:sp>
        </p:grpSp>
        <p:sp>
          <p:nvSpPr>
            <p:cNvPr id="402" name="Google Shape;402;p36"/>
            <p:cNvSpPr txBox="1"/>
            <p:nvPr/>
          </p:nvSpPr>
          <p:spPr>
            <a:xfrm>
              <a:off x="6067300" y="1348675"/>
              <a:ext cx="25242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3636"/>
                </a:buClr>
                <a:buSzPts val="1200"/>
                <a:buFont typeface="Calibri"/>
                <a:buNone/>
              </a:pPr>
              <a:r>
                <a:rPr lang="ko" sz="1200">
                  <a:solidFill>
                    <a:srgbClr val="F3F3F3"/>
                  </a:solidFill>
                </a:rPr>
                <a:t>bootstrap 4 사용 - modal 구현</a:t>
              </a:r>
              <a:endParaRPr sz="1200">
                <a:solidFill>
                  <a:srgbClr val="F3F3F3"/>
                </a:solidFill>
              </a:endParaRPr>
            </a:p>
          </p:txBody>
        </p:sp>
        <p:grpSp>
          <p:nvGrpSpPr>
            <p:cNvPr id="403" name="Google Shape;403;p36"/>
            <p:cNvGrpSpPr/>
            <p:nvPr/>
          </p:nvGrpSpPr>
          <p:grpSpPr>
            <a:xfrm>
              <a:off x="387550" y="1346036"/>
              <a:ext cx="4752137" cy="3340965"/>
              <a:chOff x="-11575" y="-1583000"/>
              <a:chExt cx="9144000" cy="6417528"/>
            </a:xfrm>
          </p:grpSpPr>
          <p:pic>
            <p:nvPicPr>
              <p:cNvPr id="404" name="Google Shape;404;p36"/>
              <p:cNvPicPr preferRelativeResize="0"/>
              <p:nvPr/>
            </p:nvPicPr>
            <p:blipFill rotWithShape="1">
              <a:blip r:embed="rId3">
                <a:alphaModFix/>
              </a:blip>
              <a:srcRect b="16922" l="0" r="0" t="0"/>
              <a:stretch/>
            </p:blipFill>
            <p:spPr>
              <a:xfrm>
                <a:off x="-11575" y="-1583000"/>
                <a:ext cx="9144000" cy="3165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5" name="Google Shape;405;p36"/>
              <p:cNvPicPr preferRelativeResize="0"/>
              <p:nvPr/>
            </p:nvPicPr>
            <p:blipFill rotWithShape="1">
              <a:blip r:embed="rId4">
                <a:alphaModFix/>
              </a:blip>
              <a:srcRect b="7785" l="0" r="0" t="6569"/>
              <a:stretch/>
            </p:blipFill>
            <p:spPr>
              <a:xfrm>
                <a:off x="-11575" y="1571202"/>
                <a:ext cx="9144000" cy="3263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06" name="Google Shape;406;p36"/>
            <p:cNvSpPr txBox="1"/>
            <p:nvPr/>
          </p:nvSpPr>
          <p:spPr>
            <a:xfrm>
              <a:off x="1288200" y="3142175"/>
              <a:ext cx="2950800" cy="689700"/>
            </a:xfrm>
            <a:prstGeom prst="rect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7" name="Google Shape;407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781" y="488950"/>
              <a:ext cx="3047696" cy="17218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36"/>
            <p:cNvSpPr/>
            <p:nvPr/>
          </p:nvSpPr>
          <p:spPr>
            <a:xfrm>
              <a:off x="1535850" y="1131225"/>
              <a:ext cx="1047900" cy="1897800"/>
            </a:xfrm>
            <a:prstGeom prst="bentArrow">
              <a:avLst>
                <a:gd fmla="val 17048" name="adj1"/>
                <a:gd fmla="val 25000" name="adj2"/>
                <a:gd fmla="val 25000" name="adj3"/>
                <a:gd fmla="val 59770" name="adj4"/>
              </a:avLst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9" name="Google Shape;409;p36"/>
            <p:cNvGrpSpPr/>
            <p:nvPr/>
          </p:nvGrpSpPr>
          <p:grpSpPr>
            <a:xfrm>
              <a:off x="5457825" y="1886338"/>
              <a:ext cx="432000" cy="432000"/>
              <a:chOff x="6896100" y="1419225"/>
              <a:chExt cx="432000" cy="432000"/>
            </a:xfrm>
          </p:grpSpPr>
          <p:sp>
            <p:nvSpPr>
              <p:cNvPr id="410" name="Google Shape;410;p36"/>
              <p:cNvSpPr/>
              <p:nvPr/>
            </p:nvSpPr>
            <p:spPr>
              <a:xfrm>
                <a:off x="6896100" y="1419225"/>
                <a:ext cx="432000" cy="4320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6"/>
              <p:cNvSpPr txBox="1"/>
              <p:nvPr/>
            </p:nvSpPr>
            <p:spPr>
              <a:xfrm>
                <a:off x="6952500" y="1529613"/>
                <a:ext cx="319200" cy="2112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ko" sz="1200">
                    <a:solidFill>
                      <a:srgbClr val="FFFFFF"/>
                    </a:solidFill>
                  </a:rPr>
                  <a:t>2</a:t>
                </a:r>
                <a:endParaRPr sz="700"/>
              </a:p>
            </p:txBody>
          </p:sp>
        </p:grpSp>
        <p:sp>
          <p:nvSpPr>
            <p:cNvPr id="412" name="Google Shape;412;p36"/>
            <p:cNvSpPr txBox="1"/>
            <p:nvPr/>
          </p:nvSpPr>
          <p:spPr>
            <a:xfrm>
              <a:off x="6067300" y="1993600"/>
              <a:ext cx="29508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3636"/>
                </a:buClr>
                <a:buSzPts val="1200"/>
                <a:buFont typeface="Calibri"/>
                <a:buNone/>
              </a:pPr>
              <a:r>
                <a:rPr lang="ko" sz="1200">
                  <a:solidFill>
                    <a:srgbClr val="F3F3F3"/>
                  </a:solidFill>
                  <a:latin typeface="Calibri"/>
                  <a:ea typeface="Calibri"/>
                  <a:cs typeface="Calibri"/>
                  <a:sym typeface="Calibri"/>
                </a:rPr>
                <a:t>javaScript - </a:t>
              </a:r>
              <a:r>
                <a:rPr lang="ko" sz="1200">
                  <a:solidFill>
                    <a:srgbClr val="F3F3F3"/>
                  </a:solidFill>
                </a:rPr>
                <a:t>modal 화면 중앙으로 배치</a:t>
              </a:r>
              <a:endParaRPr sz="1200">
                <a:solidFill>
                  <a:srgbClr val="F3F3F3"/>
                </a:solidFill>
              </a:endParaRPr>
            </a:p>
          </p:txBody>
        </p:sp>
      </p:grpSp>
      <p:pic>
        <p:nvPicPr>
          <p:cNvPr id="413" name="Google Shape;41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2425" y="3415307"/>
            <a:ext cx="3903349" cy="134215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14" name="Google Shape;414;p36"/>
          <p:cNvSpPr txBox="1"/>
          <p:nvPr/>
        </p:nvSpPr>
        <p:spPr>
          <a:xfrm>
            <a:off x="1706325" y="46850"/>
            <a:ext cx="38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B7B7B7"/>
                </a:solidFill>
              </a:rPr>
              <a:t>박유진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"/>
          <p:cNvSpPr/>
          <p:nvPr/>
        </p:nvSpPr>
        <p:spPr>
          <a:xfrm>
            <a:off x="0" y="0"/>
            <a:ext cx="9144000" cy="14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7"/>
          <p:cNvSpPr/>
          <p:nvPr/>
        </p:nvSpPr>
        <p:spPr>
          <a:xfrm>
            <a:off x="0" y="0"/>
            <a:ext cx="1670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7"/>
          <p:cNvSpPr txBox="1"/>
          <p:nvPr/>
        </p:nvSpPr>
        <p:spPr>
          <a:xfrm>
            <a:off x="0" y="228600"/>
            <a:ext cx="1670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</a:rPr>
              <a:t>05.</a:t>
            </a:r>
            <a:br>
              <a:rPr b="1" lang="ko" sz="3200">
                <a:solidFill>
                  <a:schemeClr val="lt1"/>
                </a:solidFill>
              </a:rPr>
            </a:b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기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능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설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명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422" name="Google Shape;422;p37"/>
          <p:cNvSpPr txBox="1"/>
          <p:nvPr/>
        </p:nvSpPr>
        <p:spPr>
          <a:xfrm>
            <a:off x="3671275" y="543000"/>
            <a:ext cx="534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solidFill>
                  <a:schemeClr val="dk1"/>
                </a:solidFill>
              </a:rPr>
              <a:t>고객센터</a:t>
            </a:r>
            <a:endParaRPr b="1" sz="4200">
              <a:solidFill>
                <a:schemeClr val="dk1"/>
              </a:solidFill>
            </a:endParaRPr>
          </a:p>
        </p:txBody>
      </p:sp>
      <p:sp>
        <p:nvSpPr>
          <p:cNvPr id="423" name="Google Shape;423;p37"/>
          <p:cNvSpPr/>
          <p:nvPr/>
        </p:nvSpPr>
        <p:spPr>
          <a:xfrm>
            <a:off x="0" y="4626425"/>
            <a:ext cx="556800" cy="5172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7095" y="1537100"/>
            <a:ext cx="2378854" cy="356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097" y="1537088"/>
            <a:ext cx="2279674" cy="211175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7"/>
          <p:cNvSpPr txBox="1"/>
          <p:nvPr/>
        </p:nvSpPr>
        <p:spPr>
          <a:xfrm>
            <a:off x="3949775" y="1537125"/>
            <a:ext cx="2824800" cy="26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json 파일 구성 및 데이터 로드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ko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 별 파일 1개씩 </a:t>
            </a:r>
            <a:br>
              <a:rPr lang="ko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총 14개​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ko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제목에 붙는 키워드</a:t>
            </a:r>
            <a:br>
              <a:rPr lang="ko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subcategory​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ko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 → title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ko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 → content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ko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10개씩 더보기 버튼으로 </a:t>
            </a:r>
            <a:br>
              <a:rPr lang="ko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로드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ko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if else문을 사용해  subcategory 유무에 따라 다르게 구성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7" name="Google Shape;42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0101" y="4152023"/>
            <a:ext cx="3103349" cy="95422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7"/>
          <p:cNvSpPr txBox="1"/>
          <p:nvPr/>
        </p:nvSpPr>
        <p:spPr>
          <a:xfrm>
            <a:off x="1698200" y="3648825"/>
            <a:ext cx="1803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↑ json 데이터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↓ ajax 함수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429" name="Google Shape;429;p37"/>
          <p:cNvSpPr txBox="1"/>
          <p:nvPr/>
        </p:nvSpPr>
        <p:spPr>
          <a:xfrm>
            <a:off x="5466275" y="4766125"/>
            <a:ext cx="1260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실제화면 →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430" name="Google Shape;430;p37"/>
          <p:cNvSpPr txBox="1"/>
          <p:nvPr/>
        </p:nvSpPr>
        <p:spPr>
          <a:xfrm>
            <a:off x="1706325" y="46850"/>
            <a:ext cx="38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B7B7B7"/>
                </a:solidFill>
              </a:rPr>
              <a:t>윤서연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"/>
          <p:cNvSpPr/>
          <p:nvPr/>
        </p:nvSpPr>
        <p:spPr>
          <a:xfrm>
            <a:off x="0" y="0"/>
            <a:ext cx="9144000" cy="14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8"/>
          <p:cNvSpPr/>
          <p:nvPr/>
        </p:nvSpPr>
        <p:spPr>
          <a:xfrm>
            <a:off x="0" y="0"/>
            <a:ext cx="1670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8"/>
          <p:cNvSpPr txBox="1"/>
          <p:nvPr/>
        </p:nvSpPr>
        <p:spPr>
          <a:xfrm>
            <a:off x="0" y="228600"/>
            <a:ext cx="1670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</a:rPr>
              <a:t>05.</a:t>
            </a:r>
            <a:br>
              <a:rPr b="1" lang="ko" sz="3200">
                <a:solidFill>
                  <a:schemeClr val="lt1"/>
                </a:solidFill>
              </a:rPr>
            </a:b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기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능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설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명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438" name="Google Shape;438;p38"/>
          <p:cNvSpPr txBox="1"/>
          <p:nvPr/>
        </p:nvSpPr>
        <p:spPr>
          <a:xfrm>
            <a:off x="3671275" y="543000"/>
            <a:ext cx="534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solidFill>
                  <a:schemeClr val="dk1"/>
                </a:solidFill>
              </a:rPr>
              <a:t>고객센터</a:t>
            </a:r>
            <a:endParaRPr b="1" sz="4200">
              <a:solidFill>
                <a:schemeClr val="dk1"/>
              </a:solidFill>
            </a:endParaRPr>
          </a:p>
        </p:txBody>
      </p:sp>
      <p:sp>
        <p:nvSpPr>
          <p:cNvPr id="439" name="Google Shape;439;p38"/>
          <p:cNvSpPr/>
          <p:nvPr/>
        </p:nvSpPr>
        <p:spPr>
          <a:xfrm>
            <a:off x="0" y="4626425"/>
            <a:ext cx="556800" cy="5172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8"/>
          <p:cNvSpPr txBox="1"/>
          <p:nvPr/>
        </p:nvSpPr>
        <p:spPr>
          <a:xfrm>
            <a:off x="1670100" y="2996275"/>
            <a:ext cx="2683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↑ </a:t>
            </a:r>
            <a:r>
              <a:rPr lang="ko" sz="1300">
                <a:solidFill>
                  <a:schemeClr val="lt1"/>
                </a:solidFill>
              </a:rPr>
              <a:t>더보기 버튼관련 js 일부분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441" name="Google Shape;4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100" y="1538500"/>
            <a:ext cx="7428877" cy="1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8"/>
          <p:cNvSpPr txBox="1"/>
          <p:nvPr/>
        </p:nvSpPr>
        <p:spPr>
          <a:xfrm>
            <a:off x="1670100" y="3579725"/>
            <a:ext cx="7085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더보기 버튼 함수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ko" sz="1200">
                <a:solidFill>
                  <a:schemeClr val="lt1"/>
                </a:solidFill>
              </a:rPr>
              <a:t>if else 문으로 visibleItems[tabNumber]와 totalItems[tabNumber]를 비교하여  더이상 불러올 데이터가 없는 경우에는 사라지게 구현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ko" sz="1200">
                <a:solidFill>
                  <a:schemeClr val="lt1"/>
                </a:solidFill>
              </a:rPr>
              <a:t>현재 불러온 개수를 매번 더보기 버튼에 업데이트하도록 추가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443" name="Google Shape;443;p38"/>
          <p:cNvSpPr txBox="1"/>
          <p:nvPr/>
        </p:nvSpPr>
        <p:spPr>
          <a:xfrm>
            <a:off x="1706325" y="46850"/>
            <a:ext cx="38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B7B7B7"/>
                </a:solidFill>
              </a:rPr>
              <a:t>윤서연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9"/>
          <p:cNvSpPr/>
          <p:nvPr/>
        </p:nvSpPr>
        <p:spPr>
          <a:xfrm>
            <a:off x="0" y="0"/>
            <a:ext cx="9144000" cy="14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9"/>
          <p:cNvSpPr/>
          <p:nvPr/>
        </p:nvSpPr>
        <p:spPr>
          <a:xfrm>
            <a:off x="0" y="0"/>
            <a:ext cx="1670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9"/>
          <p:cNvSpPr txBox="1"/>
          <p:nvPr/>
        </p:nvSpPr>
        <p:spPr>
          <a:xfrm>
            <a:off x="0" y="228600"/>
            <a:ext cx="1670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</a:rPr>
              <a:t>05.</a:t>
            </a:r>
            <a:br>
              <a:rPr b="1" lang="ko" sz="3200">
                <a:solidFill>
                  <a:schemeClr val="lt1"/>
                </a:solidFill>
              </a:rPr>
            </a:b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기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능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설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명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451" name="Google Shape;451;p39"/>
          <p:cNvSpPr txBox="1"/>
          <p:nvPr/>
        </p:nvSpPr>
        <p:spPr>
          <a:xfrm>
            <a:off x="3671275" y="543000"/>
            <a:ext cx="534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solidFill>
                  <a:schemeClr val="dk1"/>
                </a:solidFill>
              </a:rPr>
              <a:t>고객센터</a:t>
            </a:r>
            <a:endParaRPr b="1" sz="4200">
              <a:solidFill>
                <a:schemeClr val="dk1"/>
              </a:solidFill>
            </a:endParaRPr>
          </a:p>
        </p:txBody>
      </p:sp>
      <p:sp>
        <p:nvSpPr>
          <p:cNvPr id="452" name="Google Shape;452;p39"/>
          <p:cNvSpPr/>
          <p:nvPr/>
        </p:nvSpPr>
        <p:spPr>
          <a:xfrm>
            <a:off x="0" y="4626425"/>
            <a:ext cx="556800" cy="5172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9"/>
          <p:cNvSpPr txBox="1"/>
          <p:nvPr/>
        </p:nvSpPr>
        <p:spPr>
          <a:xfrm>
            <a:off x="1670100" y="2935425"/>
            <a:ext cx="41583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↑ </a:t>
            </a:r>
            <a:r>
              <a:rPr lang="ko" sz="1300">
                <a:solidFill>
                  <a:schemeClr val="lt1"/>
                </a:solidFill>
              </a:rPr>
              <a:t>내용 펼쳤을 때 실제 화면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                         효과를 주는 클래스 추가/제거 함수  →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454" name="Google Shape;4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100" y="1538500"/>
            <a:ext cx="3419627" cy="1396912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9"/>
          <p:cNvSpPr txBox="1"/>
          <p:nvPr/>
        </p:nvSpPr>
        <p:spPr>
          <a:xfrm>
            <a:off x="1670100" y="3579725"/>
            <a:ext cx="7085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펼쳤을 때 배경색 추가 + 화살표 모양 변경 함수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ko" sz="1200">
                <a:solidFill>
                  <a:schemeClr val="lt1"/>
                </a:solidFill>
              </a:rPr>
              <a:t>parentNode와 childNode로 원하는 태그를 선택</a:t>
            </a:r>
            <a:br>
              <a:rPr lang="ko" sz="1200">
                <a:solidFill>
                  <a:schemeClr val="lt1"/>
                </a:solidFill>
              </a:rPr>
            </a:br>
            <a:r>
              <a:rPr lang="ko" sz="1200">
                <a:solidFill>
                  <a:schemeClr val="lt1"/>
                </a:solidFill>
              </a:rPr>
              <a:t>이때, div가 선택될 때와 a가 선택되는 경우를 구분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ko" sz="1200">
                <a:solidFill>
                  <a:schemeClr val="lt1"/>
                </a:solidFill>
              </a:rPr>
              <a:t>addClass(), removeClass() 함수로 효과를 주는 </a:t>
            </a:r>
            <a:br>
              <a:rPr lang="ko" sz="1200">
                <a:solidFill>
                  <a:schemeClr val="lt1"/>
                </a:solidFill>
              </a:rPr>
            </a:br>
            <a:r>
              <a:rPr lang="ko" sz="1200">
                <a:solidFill>
                  <a:schemeClr val="lt1"/>
                </a:solidFill>
              </a:rPr>
              <a:t>클래스 혹은 화살표 클래스(폰트 어썸) 변경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ko" sz="1200">
                <a:solidFill>
                  <a:schemeClr val="lt1"/>
                </a:solidFill>
              </a:rPr>
              <a:t>css로 해당 효과를 작성하여 구현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456" name="Google Shape;45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375" y="1538500"/>
            <a:ext cx="3261818" cy="314010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9"/>
          <p:cNvSpPr txBox="1"/>
          <p:nvPr/>
        </p:nvSpPr>
        <p:spPr>
          <a:xfrm>
            <a:off x="1706325" y="46850"/>
            <a:ext cx="38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B7B7B7"/>
                </a:solidFill>
              </a:rPr>
              <a:t>윤서연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/>
          <p:nvPr/>
        </p:nvSpPr>
        <p:spPr>
          <a:xfrm>
            <a:off x="0" y="0"/>
            <a:ext cx="9144000" cy="14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0"/>
          <p:cNvSpPr/>
          <p:nvPr/>
        </p:nvSpPr>
        <p:spPr>
          <a:xfrm>
            <a:off x="0" y="0"/>
            <a:ext cx="1670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0"/>
          <p:cNvSpPr txBox="1"/>
          <p:nvPr/>
        </p:nvSpPr>
        <p:spPr>
          <a:xfrm>
            <a:off x="0" y="228600"/>
            <a:ext cx="1670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</a:rPr>
              <a:t>05.</a:t>
            </a:r>
            <a:br>
              <a:rPr b="1" lang="ko" sz="3200">
                <a:solidFill>
                  <a:schemeClr val="lt1"/>
                </a:solidFill>
              </a:rPr>
            </a:b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기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능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설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명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3671275" y="543000"/>
            <a:ext cx="534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solidFill>
                  <a:schemeClr val="dk1"/>
                </a:solidFill>
              </a:rPr>
              <a:t>고객센터</a:t>
            </a:r>
            <a:endParaRPr b="1" sz="4200">
              <a:solidFill>
                <a:schemeClr val="dk1"/>
              </a:solidFill>
            </a:endParaRPr>
          </a:p>
        </p:txBody>
      </p:sp>
      <p:sp>
        <p:nvSpPr>
          <p:cNvPr id="466" name="Google Shape;466;p40"/>
          <p:cNvSpPr/>
          <p:nvPr/>
        </p:nvSpPr>
        <p:spPr>
          <a:xfrm>
            <a:off x="0" y="4626425"/>
            <a:ext cx="556800" cy="5172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0"/>
          <p:cNvSpPr txBox="1"/>
          <p:nvPr/>
        </p:nvSpPr>
        <p:spPr>
          <a:xfrm>
            <a:off x="1670100" y="3579725"/>
            <a:ext cx="7085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검색창 애니메이션 효과(css 활용)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ko" sz="1200">
                <a:solidFill>
                  <a:schemeClr val="lt1"/>
                </a:solidFill>
              </a:rPr>
              <a:t>3D 애니메이션 효과 추가 전 부모에 perspective 추가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ko" sz="1200">
                <a:solidFill>
                  <a:schemeClr val="lt1"/>
                </a:solidFill>
              </a:rPr>
              <a:t>X축을 기준으로 회전효과 구성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ko" sz="1200">
                <a:solidFill>
                  <a:schemeClr val="lt1"/>
                </a:solidFill>
              </a:rPr>
              <a:t>상단 부분 고정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468" name="Google Shape;468;p40"/>
          <p:cNvPicPr preferRelativeResize="0"/>
          <p:nvPr/>
        </p:nvPicPr>
        <p:blipFill rotWithShape="1">
          <a:blip r:embed="rId3">
            <a:alphaModFix/>
          </a:blip>
          <a:srcRect b="4843" l="0" r="0" t="6770"/>
          <a:stretch/>
        </p:blipFill>
        <p:spPr>
          <a:xfrm>
            <a:off x="5926650" y="1537450"/>
            <a:ext cx="3182051" cy="23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088" y="1537450"/>
            <a:ext cx="4256575" cy="2001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p40"/>
          <p:cNvCxnSpPr/>
          <p:nvPr/>
        </p:nvCxnSpPr>
        <p:spPr>
          <a:xfrm>
            <a:off x="8586600" y="5101175"/>
            <a:ext cx="673500" cy="67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40"/>
          <p:cNvSpPr txBox="1"/>
          <p:nvPr/>
        </p:nvSpPr>
        <p:spPr>
          <a:xfrm>
            <a:off x="1706325" y="46850"/>
            <a:ext cx="38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B7B7B7"/>
                </a:solidFill>
              </a:rPr>
              <a:t>윤서연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1"/>
          <p:cNvSpPr txBox="1"/>
          <p:nvPr>
            <p:ph type="title"/>
          </p:nvPr>
        </p:nvSpPr>
        <p:spPr>
          <a:xfrm>
            <a:off x="2247925" y="1515525"/>
            <a:ext cx="13185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6000">
                <a:solidFill>
                  <a:schemeClr val="lt1"/>
                </a:solidFill>
              </a:rPr>
              <a:t>06.</a:t>
            </a:r>
            <a:endParaRPr b="1" sz="6000">
              <a:solidFill>
                <a:schemeClr val="lt1"/>
              </a:solidFill>
            </a:endParaRPr>
          </a:p>
        </p:txBody>
      </p:sp>
      <p:sp>
        <p:nvSpPr>
          <p:cNvPr id="477" name="Google Shape;477;p41"/>
          <p:cNvSpPr txBox="1"/>
          <p:nvPr>
            <p:ph idx="1" type="body"/>
          </p:nvPr>
        </p:nvSpPr>
        <p:spPr>
          <a:xfrm>
            <a:off x="4757300" y="1665600"/>
            <a:ext cx="1903800" cy="906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4800">
                <a:solidFill>
                  <a:schemeClr val="lt1"/>
                </a:solidFill>
              </a:rPr>
              <a:t>시연</a:t>
            </a:r>
            <a:endParaRPr sz="30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478" name="Google Shape;478;p41"/>
          <p:cNvSpPr/>
          <p:nvPr/>
        </p:nvSpPr>
        <p:spPr>
          <a:xfrm>
            <a:off x="4091526" y="1515525"/>
            <a:ext cx="32400" cy="362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1"/>
          <p:cNvSpPr txBox="1"/>
          <p:nvPr/>
        </p:nvSpPr>
        <p:spPr>
          <a:xfrm>
            <a:off x="4440900" y="2571600"/>
            <a:ext cx="214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u="sng">
                <a:solidFill>
                  <a:schemeClr val="hlink"/>
                </a:solidFill>
                <a:hlinkClick r:id="rId3"/>
              </a:rPr>
              <a:t>Kakaobank_Demo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2247925" y="1515525"/>
            <a:ext cx="13185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6000">
                <a:solidFill>
                  <a:schemeClr val="lt1"/>
                </a:solidFill>
              </a:rPr>
              <a:t>01.</a:t>
            </a:r>
            <a:endParaRPr b="1" sz="6000">
              <a:solidFill>
                <a:schemeClr val="lt1"/>
              </a:solidFill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4757300" y="1665600"/>
            <a:ext cx="3914100" cy="317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800">
                <a:solidFill>
                  <a:schemeClr val="lt1"/>
                </a:solidFill>
              </a:rPr>
              <a:t>기획</a:t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rgbClr val="646464"/>
                </a:solidFill>
                <a:highlight>
                  <a:schemeClr val="dk1"/>
                </a:highlight>
              </a:rPr>
              <a:t>Chapter1 </a:t>
            </a:r>
            <a:r>
              <a:rPr lang="ko" sz="3000">
                <a:solidFill>
                  <a:schemeClr val="lt1"/>
                </a:solidFill>
                <a:highlight>
                  <a:schemeClr val="dk1"/>
                </a:highlight>
              </a:rPr>
              <a:t>기획의도</a:t>
            </a:r>
            <a:br>
              <a:rPr lang="ko" sz="3000">
                <a:solidFill>
                  <a:srgbClr val="646464"/>
                </a:solidFill>
                <a:highlight>
                  <a:schemeClr val="dk1"/>
                </a:highlight>
              </a:rPr>
            </a:br>
            <a:r>
              <a:rPr lang="ko" sz="3000">
                <a:solidFill>
                  <a:srgbClr val="646464"/>
                </a:solidFill>
                <a:highlight>
                  <a:schemeClr val="dk1"/>
                </a:highlight>
              </a:rPr>
              <a:t>Chapter2</a:t>
            </a:r>
            <a:r>
              <a:rPr lang="ko" sz="3000">
                <a:solidFill>
                  <a:srgbClr val="646464"/>
                </a:solidFill>
                <a:highlight>
                  <a:schemeClr val="dk1"/>
                </a:highlight>
              </a:rPr>
              <a:t> </a:t>
            </a:r>
            <a:r>
              <a:rPr lang="ko" sz="3000">
                <a:solidFill>
                  <a:schemeClr val="lt1"/>
                </a:solidFill>
                <a:highlight>
                  <a:schemeClr val="dk1"/>
                </a:highlight>
              </a:rPr>
              <a:t>기획일정</a:t>
            </a:r>
            <a:endParaRPr sz="30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4091526" y="1515525"/>
            <a:ext cx="32400" cy="362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2"/>
          <p:cNvSpPr/>
          <p:nvPr/>
        </p:nvSpPr>
        <p:spPr>
          <a:xfrm>
            <a:off x="0" y="4122875"/>
            <a:ext cx="2280600" cy="102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300" y="0"/>
            <a:ext cx="698070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2"/>
          <p:cNvSpPr/>
          <p:nvPr/>
        </p:nvSpPr>
        <p:spPr>
          <a:xfrm>
            <a:off x="0" y="0"/>
            <a:ext cx="2325600" cy="4188900"/>
          </a:xfrm>
          <a:prstGeom prst="rect">
            <a:avLst/>
          </a:prstGeom>
          <a:solidFill>
            <a:srgbClr val="FFEF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2"/>
          <p:cNvSpPr txBox="1"/>
          <p:nvPr>
            <p:ph idx="1" type="body"/>
          </p:nvPr>
        </p:nvSpPr>
        <p:spPr>
          <a:xfrm>
            <a:off x="1293675" y="1504775"/>
            <a:ext cx="35802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9600">
                <a:solidFill>
                  <a:schemeClr val="dk1"/>
                </a:solidFill>
              </a:rPr>
              <a:t>QnA?</a:t>
            </a:r>
            <a:endParaRPr sz="9600"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3"/>
          <p:cNvSpPr txBox="1"/>
          <p:nvPr>
            <p:ph idx="1" type="body"/>
          </p:nvPr>
        </p:nvSpPr>
        <p:spPr>
          <a:xfrm>
            <a:off x="3626350" y="338050"/>
            <a:ext cx="1331100" cy="111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6000">
                <a:solidFill>
                  <a:schemeClr val="lt1"/>
                </a:solidFill>
              </a:rPr>
              <a:t>소</a:t>
            </a:r>
            <a:endParaRPr sz="42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493" name="Google Shape;493;p43"/>
          <p:cNvSpPr txBox="1"/>
          <p:nvPr/>
        </p:nvSpPr>
        <p:spPr>
          <a:xfrm>
            <a:off x="4586350" y="577450"/>
            <a:ext cx="1138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6000">
                <a:solidFill>
                  <a:schemeClr val="lt1"/>
                </a:solidFill>
              </a:rPr>
              <a:t>감</a:t>
            </a:r>
            <a:endParaRPr/>
          </a:p>
        </p:txBody>
      </p:sp>
      <p:sp>
        <p:nvSpPr>
          <p:cNvPr id="494" name="Google Shape;494;p43"/>
          <p:cNvSpPr/>
          <p:nvPr/>
        </p:nvSpPr>
        <p:spPr>
          <a:xfrm>
            <a:off x="296900" y="235025"/>
            <a:ext cx="2486400" cy="371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3"/>
          <p:cNvSpPr/>
          <p:nvPr/>
        </p:nvSpPr>
        <p:spPr>
          <a:xfrm>
            <a:off x="661300" y="421250"/>
            <a:ext cx="2548200" cy="1562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3"/>
          <p:cNvSpPr/>
          <p:nvPr/>
        </p:nvSpPr>
        <p:spPr>
          <a:xfrm>
            <a:off x="624750" y="2420150"/>
            <a:ext cx="2301000" cy="2399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46464"/>
              </a:solidFill>
            </a:endParaRPr>
          </a:p>
        </p:txBody>
      </p:sp>
      <p:sp>
        <p:nvSpPr>
          <p:cNvPr id="497" name="Google Shape;497;p43"/>
          <p:cNvSpPr/>
          <p:nvPr/>
        </p:nvSpPr>
        <p:spPr>
          <a:xfrm>
            <a:off x="4768925" y="2343150"/>
            <a:ext cx="3950100" cy="232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3"/>
          <p:cNvSpPr/>
          <p:nvPr/>
        </p:nvSpPr>
        <p:spPr>
          <a:xfrm>
            <a:off x="3536425" y="1856175"/>
            <a:ext cx="1933800" cy="2673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800">
                <a:solidFill>
                  <a:srgbClr val="646464"/>
                </a:solidFill>
              </a:rPr>
              <a:t>웬티탄튀</a:t>
            </a:r>
            <a:endParaRPr>
              <a:solidFill>
                <a:srgbClr val="64646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46464"/>
                </a:solidFill>
              </a:rPr>
              <a:t>팀원들의 열심히 하는 모습과 서로 도와주는 것을 보고 많이 배우게 되었던 것 같습니다. 같이 프로젝드 진행할 수 있어서 즐거웠습니다. 너무 잘하셨고 고생많으셨습니다.</a:t>
            </a:r>
            <a:endParaRPr>
              <a:solidFill>
                <a:srgbClr val="64646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46464"/>
                </a:solidFill>
              </a:rPr>
              <a:t>감사합니다~^^</a:t>
            </a:r>
            <a:endParaRPr>
              <a:solidFill>
                <a:srgbClr val="646464"/>
              </a:solidFill>
            </a:endParaRPr>
          </a:p>
        </p:txBody>
      </p:sp>
      <p:sp>
        <p:nvSpPr>
          <p:cNvPr id="499" name="Google Shape;499;p43"/>
          <p:cNvSpPr/>
          <p:nvPr/>
        </p:nvSpPr>
        <p:spPr>
          <a:xfrm>
            <a:off x="5797150" y="3323600"/>
            <a:ext cx="3100500" cy="1562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800">
                <a:solidFill>
                  <a:schemeClr val="dk2"/>
                </a:solidFill>
              </a:rPr>
              <a:t>김예진</a:t>
            </a:r>
            <a:endParaRPr b="1">
              <a:solidFill>
                <a:srgbClr val="64646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46464"/>
                </a:solidFill>
              </a:rPr>
              <a:t>조원분들의 도움을 받아 많이 배우게 되었습니다. 프로젝트를 하면서 협업해보는 기회를 가지게 되어 좋았고 앞으로도 열린 자세로 많이 배우며 성장해가겠습니다.</a:t>
            </a:r>
            <a:endParaRPr>
              <a:solidFill>
                <a:srgbClr val="646464"/>
              </a:solidFill>
            </a:endParaRPr>
          </a:p>
        </p:txBody>
      </p:sp>
      <p:sp>
        <p:nvSpPr>
          <p:cNvPr id="500" name="Google Shape;500;p43"/>
          <p:cNvSpPr/>
          <p:nvPr/>
        </p:nvSpPr>
        <p:spPr>
          <a:xfrm>
            <a:off x="6405750" y="717475"/>
            <a:ext cx="2110800" cy="21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3"/>
          <p:cNvSpPr txBox="1"/>
          <p:nvPr/>
        </p:nvSpPr>
        <p:spPr>
          <a:xfrm>
            <a:off x="6495375" y="791825"/>
            <a:ext cx="19338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이해인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 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팀원들과 함께 디버깅 하며 여러 오류를  함께 찍먹할 수 있어서 좋았습니다.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쉬운 페이지를 주셔서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감사합니다. ^^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2" name="Google Shape;502;p43"/>
          <p:cNvSpPr txBox="1"/>
          <p:nvPr/>
        </p:nvSpPr>
        <p:spPr>
          <a:xfrm>
            <a:off x="707650" y="466000"/>
            <a:ext cx="24555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윤서연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 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</a:rPr>
              <a:t>혼자서는 도저히 완성 불가능할 것 같았는데 다들 도와주셔서 얼렁뚱땅 그럴싸해 졌습니다. 감사합니다.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503" name="Google Shape;503;p43"/>
          <p:cNvSpPr txBox="1"/>
          <p:nvPr/>
        </p:nvSpPr>
        <p:spPr>
          <a:xfrm>
            <a:off x="716150" y="2536220"/>
            <a:ext cx="2110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박유진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 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함께 만드는 프로젝트가 아니었다면 완성하지 못했을 것 같습니다. 서로 의견 주고 받으면서 큰 도움이 되었고, 같이 오류에 고통받은 시간이 값지다고 생각합니다!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04" name="Google Shape;5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951" y="1588532"/>
            <a:ext cx="253574" cy="253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4"/>
          <p:cNvSpPr txBox="1"/>
          <p:nvPr>
            <p:ph type="title"/>
          </p:nvPr>
        </p:nvSpPr>
        <p:spPr>
          <a:xfrm>
            <a:off x="2001900" y="1975050"/>
            <a:ext cx="51402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6000">
                <a:solidFill>
                  <a:schemeClr val="lt1"/>
                </a:solidFill>
              </a:rPr>
              <a:t>“감사합니다.”</a:t>
            </a:r>
            <a:endParaRPr b="1" sz="6000">
              <a:solidFill>
                <a:schemeClr val="lt1"/>
              </a:solidFill>
            </a:endParaRPr>
          </a:p>
        </p:txBody>
      </p:sp>
      <p:sp>
        <p:nvSpPr>
          <p:cNvPr id="510" name="Google Shape;510;p44"/>
          <p:cNvSpPr txBox="1"/>
          <p:nvPr/>
        </p:nvSpPr>
        <p:spPr>
          <a:xfrm>
            <a:off x="2219400" y="3040800"/>
            <a:ext cx="4846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900">
                <a:solidFill>
                  <a:srgbClr val="646464"/>
                </a:solidFill>
                <a:highlight>
                  <a:schemeClr val="dk1"/>
                </a:highlight>
              </a:rPr>
              <a:t>이상 프로젝트 발표를 마침</a:t>
            </a:r>
            <a:endParaRPr sz="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0" y="0"/>
            <a:ext cx="9144000" cy="14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2201875" y="2084125"/>
            <a:ext cx="6432600" cy="23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chemeClr val="lt1"/>
                </a:solidFill>
              </a:rPr>
              <a:t>“ </a:t>
            </a:r>
            <a:r>
              <a:rPr b="1" lang="ko" sz="3000">
                <a:solidFill>
                  <a:schemeClr val="lt1"/>
                </a:solidFill>
              </a:rPr>
              <a:t>카카오뱅크</a:t>
            </a:r>
            <a:r>
              <a:rPr lang="ko" sz="3000">
                <a:solidFill>
                  <a:schemeClr val="lt1"/>
                </a:solidFill>
              </a:rPr>
              <a:t> 페이지를 </a:t>
            </a:r>
            <a:r>
              <a:rPr b="1" lang="ko" sz="3000">
                <a:solidFill>
                  <a:schemeClr val="lt1"/>
                </a:solidFill>
              </a:rPr>
              <a:t>클론코딩</a:t>
            </a:r>
            <a:r>
              <a:rPr lang="ko" sz="3000">
                <a:solidFill>
                  <a:schemeClr val="lt1"/>
                </a:solidFill>
              </a:rPr>
              <a:t>(Clone Coading) 함으로써 프론트엔드 기초를 다지고 기술에 유연해지기 위한 미니 프로젝트 ”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0" y="0"/>
            <a:ext cx="1670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0" y="228600"/>
            <a:ext cx="1670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</a:rPr>
              <a:t>01.</a:t>
            </a:r>
            <a:br>
              <a:rPr b="1" lang="ko" sz="3200">
                <a:solidFill>
                  <a:schemeClr val="lt1"/>
                </a:solidFill>
              </a:rPr>
            </a:b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기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획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6368600" y="543000"/>
            <a:ext cx="264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solidFill>
                  <a:schemeClr val="dk1"/>
                </a:solidFill>
              </a:rPr>
              <a:t>기획 의도</a:t>
            </a:r>
            <a:endParaRPr b="1" sz="4200">
              <a:solidFill>
                <a:schemeClr val="dk1"/>
              </a:solidFill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0" y="4626425"/>
            <a:ext cx="556800" cy="5172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>
            <a:off x="0" y="0"/>
            <a:ext cx="9144000" cy="14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0" y="0"/>
            <a:ext cx="1670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0" y="228600"/>
            <a:ext cx="1670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</a:rPr>
              <a:t>01.</a:t>
            </a:r>
            <a:br>
              <a:rPr b="1" lang="ko" sz="3200">
                <a:solidFill>
                  <a:schemeClr val="lt1"/>
                </a:solidFill>
              </a:rPr>
            </a:b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기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획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6368600" y="543000"/>
            <a:ext cx="264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solidFill>
                  <a:schemeClr val="dk1"/>
                </a:solidFill>
              </a:rPr>
              <a:t>기획 </a:t>
            </a:r>
            <a:r>
              <a:rPr b="1" lang="ko" sz="4200">
                <a:solidFill>
                  <a:schemeClr val="dk1"/>
                </a:solidFill>
              </a:rPr>
              <a:t>일정</a:t>
            </a:r>
            <a:endParaRPr b="1" sz="4200">
              <a:solidFill>
                <a:schemeClr val="dk1"/>
              </a:solidFill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0" y="4626425"/>
            <a:ext cx="556800" cy="5172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21457" t="0"/>
          <a:stretch/>
        </p:blipFill>
        <p:spPr>
          <a:xfrm>
            <a:off x="1670100" y="1624400"/>
            <a:ext cx="4923175" cy="33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174" y="1624400"/>
            <a:ext cx="1960326" cy="33420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5541825" y="2535875"/>
            <a:ext cx="878400" cy="3339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JIRA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7863425" y="3626850"/>
            <a:ext cx="878400" cy="3339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Notion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1850800" y="2501275"/>
            <a:ext cx="805500" cy="12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>
            <a:off x="0" y="0"/>
            <a:ext cx="9144000" cy="14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0" y="0"/>
            <a:ext cx="1670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0" y="228600"/>
            <a:ext cx="1670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</a:rPr>
              <a:t>01.</a:t>
            </a:r>
            <a:br>
              <a:rPr b="1" lang="ko" sz="3200">
                <a:solidFill>
                  <a:schemeClr val="lt1"/>
                </a:solidFill>
              </a:rPr>
            </a:b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기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획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6368600" y="102825"/>
            <a:ext cx="264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solidFill>
                  <a:schemeClr val="dk1"/>
                </a:solidFill>
              </a:rPr>
              <a:t>기획 일정</a:t>
            </a:r>
            <a:endParaRPr b="1" sz="4200">
              <a:solidFill>
                <a:schemeClr val="dk1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0" y="4626425"/>
            <a:ext cx="556800" cy="5172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3847775" y="1557775"/>
            <a:ext cx="2647200" cy="73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default</a:t>
            </a:r>
            <a:r>
              <a:rPr lang="ko" sz="1800">
                <a:solidFill>
                  <a:srgbClr val="FF0000"/>
                </a:solidFill>
              </a:rPr>
              <a:t> branch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00FFFF"/>
                </a:solidFill>
              </a:rPr>
              <a:t>(master)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3814625" y="2543750"/>
            <a:ext cx="2713500" cy="73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FFFF"/>
                </a:solidFill>
              </a:rPr>
              <a:t>(dev</a:t>
            </a:r>
            <a:r>
              <a:rPr lang="ko" sz="1800">
                <a:solidFill>
                  <a:srgbClr val="00FFFF"/>
                </a:solidFill>
              </a:rPr>
              <a:t>)</a:t>
            </a:r>
            <a:endParaRPr sz="1800">
              <a:solidFill>
                <a:srgbClr val="00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646464"/>
                </a:solidFill>
              </a:rPr>
              <a:t>development branch</a:t>
            </a:r>
            <a:endParaRPr sz="1800">
              <a:solidFill>
                <a:srgbClr val="00FFFF"/>
              </a:solidFill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1468750" y="3282575"/>
            <a:ext cx="2238000" cy="46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FFFF"/>
                </a:solidFill>
              </a:rPr>
              <a:t>(feature/02_main)</a:t>
            </a:r>
            <a:endParaRPr sz="1800">
              <a:solidFill>
                <a:srgbClr val="646464"/>
              </a:solidFill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2356625" y="3900425"/>
            <a:ext cx="2238000" cy="46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FFFF"/>
                </a:solidFill>
              </a:rPr>
              <a:t>(feature/03_about)</a:t>
            </a:r>
            <a:endParaRPr sz="1800">
              <a:solidFill>
                <a:srgbClr val="646464"/>
              </a:solidFill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4150925" y="4607975"/>
            <a:ext cx="1974600" cy="46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FFFF"/>
                </a:solidFill>
              </a:rPr>
              <a:t>(feature/04_IR)</a:t>
            </a:r>
            <a:endParaRPr sz="1800">
              <a:solidFill>
                <a:srgbClr val="646464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5681825" y="3900425"/>
            <a:ext cx="2418300" cy="46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FFFF"/>
                </a:solidFill>
              </a:rPr>
              <a:t>(feature/05_products)</a:t>
            </a:r>
            <a:endParaRPr sz="1800">
              <a:solidFill>
                <a:srgbClr val="646464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6636000" y="3282575"/>
            <a:ext cx="2418300" cy="46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FFFF"/>
                </a:solidFill>
              </a:rPr>
              <a:t>(feature/06_FAQ)</a:t>
            </a:r>
            <a:endParaRPr sz="1800">
              <a:solidFill>
                <a:srgbClr val="646464"/>
              </a:solidFill>
            </a:endParaRPr>
          </a:p>
        </p:txBody>
      </p:sp>
      <p:cxnSp>
        <p:nvCxnSpPr>
          <p:cNvPr id="112" name="Google Shape;112;p18"/>
          <p:cNvCxnSpPr>
            <a:stCxn id="107" idx="3"/>
            <a:endCxn id="106" idx="2"/>
          </p:cNvCxnSpPr>
          <p:nvPr/>
        </p:nvCxnSpPr>
        <p:spPr>
          <a:xfrm flipH="1" rot="10800000">
            <a:off x="3706750" y="3282725"/>
            <a:ext cx="1464600" cy="2307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8"/>
          <p:cNvCxnSpPr>
            <a:stCxn id="108" idx="3"/>
            <a:endCxn id="106" idx="2"/>
          </p:cNvCxnSpPr>
          <p:nvPr/>
        </p:nvCxnSpPr>
        <p:spPr>
          <a:xfrm flipH="1" rot="10800000">
            <a:off x="4594625" y="3282575"/>
            <a:ext cx="576900" cy="8487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8"/>
          <p:cNvCxnSpPr>
            <a:stCxn id="109" idx="0"/>
            <a:endCxn id="106" idx="2"/>
          </p:cNvCxnSpPr>
          <p:nvPr/>
        </p:nvCxnSpPr>
        <p:spPr>
          <a:xfrm flipH="1" rot="10800000">
            <a:off x="5138225" y="3282575"/>
            <a:ext cx="33300" cy="13254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8"/>
          <p:cNvCxnSpPr>
            <a:stCxn id="110" idx="1"/>
            <a:endCxn id="106" idx="2"/>
          </p:cNvCxnSpPr>
          <p:nvPr/>
        </p:nvCxnSpPr>
        <p:spPr>
          <a:xfrm rot="10800000">
            <a:off x="5171525" y="3282575"/>
            <a:ext cx="510300" cy="8487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18"/>
          <p:cNvCxnSpPr>
            <a:stCxn id="111" idx="1"/>
            <a:endCxn id="106" idx="2"/>
          </p:cNvCxnSpPr>
          <p:nvPr/>
        </p:nvCxnSpPr>
        <p:spPr>
          <a:xfrm rot="10800000">
            <a:off x="5171400" y="3282725"/>
            <a:ext cx="1464600" cy="2307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p18"/>
          <p:cNvSpPr txBox="1"/>
          <p:nvPr/>
        </p:nvSpPr>
        <p:spPr>
          <a:xfrm>
            <a:off x="1328550" y="2532663"/>
            <a:ext cx="2418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</a:rPr>
              <a:t>1</a:t>
            </a:r>
            <a:r>
              <a:rPr lang="ko" sz="1600">
                <a:solidFill>
                  <a:schemeClr val="lt1"/>
                </a:solidFill>
              </a:rPr>
              <a:t>. </a:t>
            </a:r>
            <a:r>
              <a:rPr lang="ko" sz="1600">
                <a:solidFill>
                  <a:schemeClr val="lt1"/>
                </a:solidFill>
              </a:rPr>
              <a:t>각자</a:t>
            </a:r>
            <a:r>
              <a:rPr lang="ko" sz="1600">
                <a:solidFill>
                  <a:srgbClr val="00FF00"/>
                </a:solidFill>
              </a:rPr>
              <a:t> 본인의 branch</a:t>
            </a:r>
            <a:r>
              <a:rPr lang="ko" sz="1600">
                <a:solidFill>
                  <a:schemeClr val="lt1"/>
                </a:solidFill>
              </a:rPr>
              <a:t>에</a:t>
            </a:r>
            <a:r>
              <a:rPr lang="ko" sz="1600">
                <a:solidFill>
                  <a:srgbClr val="00FF00"/>
                </a:solidFill>
              </a:rPr>
              <a:t> </a:t>
            </a:r>
            <a:endParaRPr sz="16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FF00"/>
                </a:solidFill>
              </a:rPr>
              <a:t>수정사항 push</a:t>
            </a:r>
            <a:endParaRPr sz="1600">
              <a:solidFill>
                <a:srgbClr val="00FF00"/>
              </a:solidFill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6655350" y="2532675"/>
            <a:ext cx="2379600" cy="677100"/>
          </a:xfrm>
          <a:prstGeom prst="rect">
            <a:avLst/>
          </a:prstGeom>
          <a:solidFill>
            <a:srgbClr val="000000">
              <a:alpha val="791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</a:rPr>
              <a:t>2</a:t>
            </a:r>
            <a:r>
              <a:rPr lang="ko" sz="1600">
                <a:solidFill>
                  <a:schemeClr val="lt1"/>
                </a:solidFill>
              </a:rPr>
              <a:t>.</a:t>
            </a:r>
            <a:r>
              <a:rPr lang="ko" sz="1600">
                <a:solidFill>
                  <a:srgbClr val="00FF00"/>
                </a:solidFill>
              </a:rPr>
              <a:t> </a:t>
            </a:r>
            <a:r>
              <a:rPr lang="ko" sz="1600">
                <a:solidFill>
                  <a:srgbClr val="00FFFF"/>
                </a:solidFill>
              </a:rPr>
              <a:t>dev</a:t>
            </a:r>
            <a:r>
              <a:rPr lang="ko" sz="1600">
                <a:solidFill>
                  <a:schemeClr val="lt1"/>
                </a:solidFill>
              </a:rPr>
              <a:t>로</a:t>
            </a:r>
            <a:r>
              <a:rPr lang="ko" sz="1600">
                <a:solidFill>
                  <a:srgbClr val="00FFFF"/>
                </a:solidFill>
              </a:rPr>
              <a:t> </a:t>
            </a:r>
            <a:r>
              <a:rPr lang="ko" sz="1600">
                <a:solidFill>
                  <a:srgbClr val="FF00FF"/>
                </a:solidFill>
              </a:rPr>
              <a:t>pull request </a:t>
            </a:r>
            <a:r>
              <a:rPr lang="ko" sz="1600">
                <a:solidFill>
                  <a:schemeClr val="lt1"/>
                </a:solidFill>
              </a:rPr>
              <a:t>후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FF"/>
                </a:solidFill>
              </a:rPr>
              <a:t>Merging</a:t>
            </a:r>
            <a:endParaRPr sz="1600">
              <a:solidFill>
                <a:srgbClr val="FF00FF"/>
              </a:solidFill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4995400" y="858825"/>
            <a:ext cx="38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46464"/>
                </a:solidFill>
              </a:rPr>
              <a:t>git 교육 및 규칙</a:t>
            </a:r>
            <a:endParaRPr sz="2400">
              <a:solidFill>
                <a:srgbClr val="646464"/>
              </a:solidFill>
            </a:endParaRPr>
          </a:p>
        </p:txBody>
      </p:sp>
      <p:cxnSp>
        <p:nvCxnSpPr>
          <p:cNvPr id="120" name="Google Shape;120;p18"/>
          <p:cNvCxnSpPr>
            <a:stCxn id="106" idx="0"/>
            <a:endCxn id="105" idx="2"/>
          </p:cNvCxnSpPr>
          <p:nvPr/>
        </p:nvCxnSpPr>
        <p:spPr>
          <a:xfrm rot="10800000">
            <a:off x="5171375" y="2296550"/>
            <a:ext cx="0" cy="24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8"/>
          <p:cNvSpPr txBox="1"/>
          <p:nvPr/>
        </p:nvSpPr>
        <p:spPr>
          <a:xfrm>
            <a:off x="5151800" y="2217175"/>
            <a:ext cx="27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3. 최종 배포본을 </a:t>
            </a:r>
            <a:r>
              <a:rPr lang="ko">
                <a:solidFill>
                  <a:srgbClr val="FF0000"/>
                </a:solidFill>
              </a:rPr>
              <a:t>master</a:t>
            </a:r>
            <a:r>
              <a:rPr lang="ko">
                <a:solidFill>
                  <a:schemeClr val="lt1"/>
                </a:solidFill>
              </a:rPr>
              <a:t>에 </a:t>
            </a:r>
            <a:r>
              <a:rPr lang="ko">
                <a:solidFill>
                  <a:srgbClr val="FF00FF"/>
                </a:solidFill>
              </a:rPr>
              <a:t>병합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1867925" y="934125"/>
            <a:ext cx="1782000" cy="104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46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commit 네이밍 룰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add: 추가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edit: 수정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fix: 디버깅 해결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2247925" y="1515525"/>
            <a:ext cx="13185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6000">
                <a:solidFill>
                  <a:schemeClr val="lt1"/>
                </a:solidFill>
              </a:rPr>
              <a:t>02.</a:t>
            </a:r>
            <a:endParaRPr b="1" sz="6000">
              <a:solidFill>
                <a:schemeClr val="lt1"/>
              </a:solidFill>
            </a:endParaRPr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4757300" y="1665600"/>
            <a:ext cx="3914100" cy="317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150">
                <a:solidFill>
                  <a:schemeClr val="lt1"/>
                </a:solidFill>
              </a:rPr>
              <a:t>팀 소개</a:t>
            </a:r>
            <a:endParaRPr b="1" sz="51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br>
              <a:rPr lang="ko" sz="3000">
                <a:solidFill>
                  <a:srgbClr val="646464"/>
                </a:solidFill>
                <a:highlight>
                  <a:schemeClr val="dk1"/>
                </a:highlight>
              </a:rPr>
            </a:br>
            <a:r>
              <a:rPr lang="ko" sz="3200">
                <a:solidFill>
                  <a:srgbClr val="646464"/>
                </a:solidFill>
                <a:highlight>
                  <a:schemeClr val="dk1"/>
                </a:highlight>
              </a:rPr>
              <a:t>Chapter3 </a:t>
            </a:r>
            <a:br>
              <a:rPr lang="ko" sz="3200">
                <a:solidFill>
                  <a:srgbClr val="646464"/>
                </a:solidFill>
                <a:highlight>
                  <a:schemeClr val="dk1"/>
                </a:highlight>
              </a:rPr>
            </a:br>
            <a:r>
              <a:rPr lang="ko" sz="3200">
                <a:solidFill>
                  <a:schemeClr val="lt1"/>
                </a:solidFill>
                <a:highlight>
                  <a:schemeClr val="dk1"/>
                </a:highlight>
              </a:rPr>
              <a:t>구성원 및 역할 소개</a:t>
            </a:r>
            <a:endParaRPr sz="32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4091526" y="1515525"/>
            <a:ext cx="32400" cy="362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/>
          <p:nvPr/>
        </p:nvSpPr>
        <p:spPr>
          <a:xfrm>
            <a:off x="0" y="0"/>
            <a:ext cx="9144000" cy="14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0" y="0"/>
            <a:ext cx="1670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0" y="228600"/>
            <a:ext cx="1670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</a:rPr>
              <a:t>02.</a:t>
            </a:r>
            <a:br>
              <a:rPr b="1" lang="ko" sz="3200">
                <a:solidFill>
                  <a:schemeClr val="lt1"/>
                </a:solidFill>
              </a:rPr>
            </a:b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팀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소</a:t>
            </a:r>
            <a:br>
              <a:rPr lang="ko" sz="3200">
                <a:solidFill>
                  <a:schemeClr val="lt1"/>
                </a:solidFill>
              </a:rPr>
            </a:br>
            <a:r>
              <a:rPr lang="ko" sz="3200">
                <a:solidFill>
                  <a:schemeClr val="lt1"/>
                </a:solidFill>
              </a:rPr>
              <a:t>개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3671275" y="543000"/>
            <a:ext cx="534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solidFill>
                  <a:schemeClr val="dk1"/>
                </a:solidFill>
              </a:rPr>
              <a:t>구성원 및 역할 소개</a:t>
            </a:r>
            <a:endParaRPr b="1" sz="4200">
              <a:solidFill>
                <a:schemeClr val="dk1"/>
              </a:solidFill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0" y="4626425"/>
            <a:ext cx="556800" cy="517200"/>
          </a:xfrm>
          <a:prstGeom prst="rect">
            <a:avLst/>
          </a:prstGeom>
          <a:solidFill>
            <a:srgbClr val="6464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838" y="213447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313" y="213447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5775" y="213447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1263" y="213447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788" y="2134475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1670100" y="3297150"/>
            <a:ext cx="1354800" cy="15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웬티 탄튀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</a:rPr>
              <a:t>팀장 | 서기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FFE599"/>
                </a:solidFill>
              </a:rPr>
              <a:t>은행소개</a:t>
            </a:r>
            <a:endParaRPr sz="1600">
              <a:solidFill>
                <a:srgbClr val="FFE599"/>
              </a:solidFill>
            </a:endParaRPr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3256925" y="3297150"/>
            <a:ext cx="1354800" cy="15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이해인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</a:rPr>
              <a:t>PL | 통합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FFE599"/>
                </a:solidFill>
              </a:rPr>
              <a:t>IR투자정보</a:t>
            </a:r>
            <a:br>
              <a:rPr lang="ko" sz="1600">
                <a:solidFill>
                  <a:srgbClr val="FFE599"/>
                </a:solidFill>
              </a:rPr>
            </a:br>
            <a:r>
              <a:rPr lang="ko" sz="1600">
                <a:solidFill>
                  <a:srgbClr val="FFE599"/>
                </a:solidFill>
              </a:rPr>
              <a:t>공동파트</a:t>
            </a:r>
            <a:endParaRPr sz="1600">
              <a:solidFill>
                <a:srgbClr val="FFE599"/>
              </a:solidFill>
            </a:endParaRPr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4843750" y="3297150"/>
            <a:ext cx="1354800" cy="15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박유진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</a:rPr>
              <a:t>PL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FFE599"/>
                </a:solidFill>
              </a:rPr>
              <a:t>상품소개</a:t>
            </a:r>
            <a:endParaRPr sz="1600">
              <a:solidFill>
                <a:srgbClr val="FFE599"/>
              </a:solidFill>
            </a:endParaRPr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6413875" y="3297150"/>
            <a:ext cx="1354800" cy="15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윤서연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</a:rPr>
              <a:t>팀</a:t>
            </a:r>
            <a:r>
              <a:rPr lang="ko" sz="1600">
                <a:solidFill>
                  <a:schemeClr val="lt1"/>
                </a:solidFill>
              </a:rPr>
              <a:t>원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FFE599"/>
                </a:solidFill>
              </a:rPr>
              <a:t>고객센터</a:t>
            </a:r>
            <a:endParaRPr sz="1600">
              <a:solidFill>
                <a:srgbClr val="FFE599"/>
              </a:solidFill>
            </a:endParaRPr>
          </a:p>
        </p:txBody>
      </p:sp>
      <p:sp>
        <p:nvSpPr>
          <p:cNvPr id="148" name="Google Shape;148;p20"/>
          <p:cNvSpPr txBox="1"/>
          <p:nvPr>
            <p:ph idx="1" type="body"/>
          </p:nvPr>
        </p:nvSpPr>
        <p:spPr>
          <a:xfrm>
            <a:off x="7798375" y="3297150"/>
            <a:ext cx="1354800" cy="15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김예진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</a:rPr>
              <a:t>팀</a:t>
            </a:r>
            <a:r>
              <a:rPr lang="ko" sz="1600">
                <a:solidFill>
                  <a:schemeClr val="lt1"/>
                </a:solidFill>
              </a:rPr>
              <a:t>원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FFE599"/>
                </a:solidFill>
              </a:rPr>
              <a:t>메인페이지</a:t>
            </a:r>
            <a:endParaRPr sz="1600">
              <a:solidFill>
                <a:srgbClr val="FFE599"/>
              </a:solidFill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7899" y="3708650"/>
            <a:ext cx="148675" cy="1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2247925" y="1515525"/>
            <a:ext cx="13185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6000">
                <a:solidFill>
                  <a:schemeClr val="lt1"/>
                </a:solidFill>
              </a:rPr>
              <a:t>03.</a:t>
            </a:r>
            <a:endParaRPr b="1" sz="6000"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4757300" y="1665600"/>
            <a:ext cx="3914100" cy="317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800">
                <a:solidFill>
                  <a:schemeClr val="lt1"/>
                </a:solidFill>
              </a:rPr>
              <a:t>기</a:t>
            </a:r>
            <a:r>
              <a:rPr b="1" lang="ko" sz="4800">
                <a:solidFill>
                  <a:schemeClr val="lt1"/>
                </a:solidFill>
              </a:rPr>
              <a:t>술 소개</a:t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rgbClr val="646464"/>
                </a:solidFill>
                <a:highlight>
                  <a:schemeClr val="dk1"/>
                </a:highlight>
              </a:rPr>
              <a:t>Chapter4</a:t>
            </a:r>
            <a:br>
              <a:rPr lang="ko" sz="3000">
                <a:solidFill>
                  <a:srgbClr val="646464"/>
                </a:solidFill>
                <a:highlight>
                  <a:schemeClr val="dk1"/>
                </a:highlight>
              </a:rPr>
            </a:br>
            <a:r>
              <a:rPr lang="ko" sz="3000">
                <a:solidFill>
                  <a:schemeClr val="lt1"/>
                </a:solidFill>
                <a:highlight>
                  <a:schemeClr val="dk1"/>
                </a:highlight>
              </a:rPr>
              <a:t>프로젝트 기술</a:t>
            </a:r>
            <a:endParaRPr sz="30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4091526" y="1515525"/>
            <a:ext cx="32400" cy="362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